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62" r:id="rId1"/>
  </p:sldMasterIdLst>
  <p:notesMasterIdLst>
    <p:notesMasterId r:id="rId2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1" r:id="rId16"/>
    <p:sldId id="272" r:id="rId17"/>
    <p:sldId id="274" r:id="rId18"/>
    <p:sldId id="273" r:id="rId19"/>
    <p:sldId id="276" r:id="rId20"/>
  </p:sldIdLst>
  <p:sldSz cx="9144000" cy="5143500" type="screen16x9"/>
  <p:notesSz cx="6858000" cy="9144000"/>
  <p:embeddedFontLst>
    <p:embeddedFont>
      <p:font typeface="Merriweather" panose="020B0604020202020204" charset="-52"/>
      <p:regular r:id="rId22"/>
      <p:bold r:id="rId23"/>
      <p:italic r:id="rId24"/>
      <p:boldItalic r:id="rId25"/>
    </p:embeddedFont>
    <p:embeddedFont>
      <p:font typeface="Georgia" panose="02040502050405020303" pitchFamily="18" charset="0"/>
      <p:regular r:id="rId26"/>
      <p:bold r:id="rId27"/>
      <p:italic r:id="rId28"/>
      <p:boldItalic r:id="rId29"/>
    </p:embeddedFont>
    <p:embeddedFont>
      <p:font typeface="Roboto" panose="020B0604020202020204" charset="0"/>
      <p:regular r:id="rId30"/>
      <p:bold r:id="rId31"/>
      <p:italic r:id="rId32"/>
      <p:boldItalic r:id="rId33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14" d="100"/>
          <a:sy n="114" d="100"/>
        </p:scale>
        <p:origin x="714" y="108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5.fntdata"/><Relationship Id="rId21" Type="http://schemas.openxmlformats.org/officeDocument/2006/relationships/notesMaster" Target="notesMasters/notesMaster1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4.fntdata"/><Relationship Id="rId33" Type="http://schemas.openxmlformats.org/officeDocument/2006/relationships/font" Target="fonts/font12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8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3.fntdata"/><Relationship Id="rId32" Type="http://schemas.openxmlformats.org/officeDocument/2006/relationships/font" Target="fonts/font11.fntdata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2.fntdata"/><Relationship Id="rId28" Type="http://schemas.openxmlformats.org/officeDocument/2006/relationships/font" Target="fonts/font7.fntdata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10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1.fntdata"/><Relationship Id="rId27" Type="http://schemas.openxmlformats.org/officeDocument/2006/relationships/font" Target="fonts/font6.fntdata"/><Relationship Id="rId30" Type="http://schemas.openxmlformats.org/officeDocument/2006/relationships/font" Target="fonts/font9.fntdata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g101b164c2e8_0_4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" name="Google Shape;78;g101b164c2e8_0_4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g101b164c2e8_1_3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6" name="Google Shape;86;g101b164c2e8_1_3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g101b164c2e8_0_76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" name="Google Shape;92;g101b164c2e8_0_76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g101b164c2e8_0_113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9" name="Google Shape;99;g101b164c2e8_0_113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g101b164c2e8_0_144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6" name="Google Shape;106;g101b164c2e8_0_144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g101b164c2e8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2" name="Google Shape;112;g101b164c2e8_1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g101b164c2e8_1_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9" name="Google Shape;119;g101b164c2e8_1_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g101b164c2e8_1_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6" name="Google Shape;126;g101b164c2e8_1_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g101b164c2e8_1_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3" name="Google Shape;133;g101b164c2e8_1_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g101b164c2e8_1_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0" name="Google Shape;140;g101b164c2e8_1_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g101b164c2e8_1_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7" name="Google Shape;147;g101b164c2e8_1_2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g101b164c2e8_1_20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4" name="Google Shape;154;g101b164c2e8_1_20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g101b164c2e8_1_64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1" name="Google Shape;161;g101b164c2e8_1_64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g101b164c2e8_1_8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7" name="Google Shape;167;g101b164c2e8_1_8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g101b164c2e8_1_9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3" name="Google Shape;183;g101b164c2e8_1_94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g101b164c2e8_1_139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1" name="Google Shape;191;g101b164c2e8_1_139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g101b164c2e8_1_147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7" name="Google Shape;207;g101b164c2e8_1_147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g101b164c2e8_1_14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9" name="Google Shape;199;g101b164c2e8_1_145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bg>
      <p:bgPr>
        <a:solidFill>
          <a:schemeClr val="dk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-125" y="0"/>
            <a:ext cx="9144250" cy="4398100"/>
          </a:xfrm>
          <a:custGeom>
            <a:avLst/>
            <a:gdLst/>
            <a:ahLst/>
            <a:cxnLst/>
            <a:rect l="l" t="t" r="r" b="b"/>
            <a:pathLst>
              <a:path w="365770" h="175924" extrusionOk="0">
                <a:moveTo>
                  <a:pt x="0" y="0"/>
                </a:moveTo>
                <a:lnTo>
                  <a:pt x="365770" y="0"/>
                </a:lnTo>
                <a:lnTo>
                  <a:pt x="365760" y="70914"/>
                </a:lnTo>
                <a:lnTo>
                  <a:pt x="0" y="175924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</p:sp>
      <p:sp>
        <p:nvSpPr>
          <p:cNvPr id="11" name="Google Shape;11;p2"/>
          <p:cNvSpPr txBox="1">
            <a:spLocks noGrp="1"/>
          </p:cNvSpPr>
          <p:nvPr>
            <p:ph type="ctrTitle"/>
          </p:nvPr>
        </p:nvSpPr>
        <p:spPr>
          <a:xfrm>
            <a:off x="311700" y="539725"/>
            <a:ext cx="8520600" cy="1282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ubTitle" idx="1"/>
          </p:nvPr>
        </p:nvSpPr>
        <p:spPr>
          <a:xfrm>
            <a:off x="311700" y="1878560"/>
            <a:ext cx="4242600" cy="738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sz="1600">
                <a:solidFill>
                  <a:schemeClr val="lt2"/>
                </a:solidFill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sz="1600">
                <a:solidFill>
                  <a:schemeClr val="lt2"/>
                </a:solidFill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sz="1600">
                <a:solidFill>
                  <a:schemeClr val="lt2"/>
                </a:solidFill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sz="1600">
                <a:solidFill>
                  <a:schemeClr val="lt2"/>
                </a:solidFill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sz="1600">
                <a:solidFill>
                  <a:schemeClr val="lt2"/>
                </a:solidFill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sz="1600">
                <a:solidFill>
                  <a:schemeClr val="lt2"/>
                </a:solidFill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sz="1600">
                <a:solidFill>
                  <a:schemeClr val="lt2"/>
                </a:solidFill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sz="1600">
                <a:solidFill>
                  <a:schemeClr val="lt2"/>
                </a:solidFill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sz="1600">
                <a:solidFill>
                  <a:schemeClr val="lt2"/>
                </a:solidFill>
              </a:defRPr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bg>
      <p:bgPr>
        <a:solidFill>
          <a:schemeClr val="accent3"/>
        </a:solidFill>
        <a:effectLst/>
      </p:bgPr>
    </p:bg>
    <p:spTree>
      <p:nvGrpSpPr>
        <p:cNvPr id="1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3"/>
          <p:cNvSpPr/>
          <p:nvPr/>
        </p:nvSpPr>
        <p:spPr>
          <a:xfrm>
            <a:off x="0" y="48099"/>
            <a:ext cx="9144250" cy="4398100"/>
          </a:xfrm>
          <a:custGeom>
            <a:avLst/>
            <a:gdLst/>
            <a:ahLst/>
            <a:cxnLst/>
            <a:rect l="l" t="t" r="r" b="b"/>
            <a:pathLst>
              <a:path w="365770" h="175924" extrusionOk="0">
                <a:moveTo>
                  <a:pt x="0" y="0"/>
                </a:moveTo>
                <a:lnTo>
                  <a:pt x="365770" y="0"/>
                </a:lnTo>
                <a:lnTo>
                  <a:pt x="365760" y="70914"/>
                </a:lnTo>
                <a:lnTo>
                  <a:pt x="0" y="175924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</p:sp>
      <p:sp>
        <p:nvSpPr>
          <p:cNvPr id="16" name="Google Shape;16;p3"/>
          <p:cNvSpPr/>
          <p:nvPr/>
        </p:nvSpPr>
        <p:spPr>
          <a:xfrm>
            <a:off x="0" y="0"/>
            <a:ext cx="9144250" cy="4398100"/>
          </a:xfrm>
          <a:custGeom>
            <a:avLst/>
            <a:gdLst/>
            <a:ahLst/>
            <a:cxnLst/>
            <a:rect l="l" t="t" r="r" b="b"/>
            <a:pathLst>
              <a:path w="365770" h="175924" extrusionOk="0">
                <a:moveTo>
                  <a:pt x="0" y="0"/>
                </a:moveTo>
                <a:lnTo>
                  <a:pt x="365770" y="0"/>
                </a:lnTo>
                <a:lnTo>
                  <a:pt x="365760" y="70914"/>
                </a:lnTo>
                <a:lnTo>
                  <a:pt x="0" y="17592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</p:sp>
      <p:sp>
        <p:nvSpPr>
          <p:cNvPr id="17" name="Google Shape;17;p3"/>
          <p:cNvSpPr txBox="1">
            <a:spLocks noGrp="1"/>
          </p:cNvSpPr>
          <p:nvPr>
            <p:ph type="title"/>
          </p:nvPr>
        </p:nvSpPr>
        <p:spPr>
          <a:xfrm>
            <a:off x="311700" y="539725"/>
            <a:ext cx="8520600" cy="1282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8" name="Google Shape;18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>
                <a:solidFill>
                  <a:schemeClr val="accent1"/>
                </a:solidFill>
              </a:defRPr>
            </a:lvl1pPr>
            <a:lvl2pPr lvl="1">
              <a:buNone/>
              <a:defRPr>
                <a:solidFill>
                  <a:schemeClr val="accent1"/>
                </a:solidFill>
              </a:defRPr>
            </a:lvl2pPr>
            <a:lvl3pPr lvl="2">
              <a:buNone/>
              <a:defRPr>
                <a:solidFill>
                  <a:schemeClr val="accent1"/>
                </a:solidFill>
              </a:defRPr>
            </a:lvl3pPr>
            <a:lvl4pPr lvl="3">
              <a:buNone/>
              <a:defRPr>
                <a:solidFill>
                  <a:schemeClr val="accent1"/>
                </a:solidFill>
              </a:defRPr>
            </a:lvl4pPr>
            <a:lvl5pPr lvl="4">
              <a:buNone/>
              <a:defRPr>
                <a:solidFill>
                  <a:schemeClr val="accent1"/>
                </a:solidFill>
              </a:defRPr>
            </a:lvl5pPr>
            <a:lvl6pPr lvl="5">
              <a:buNone/>
              <a:defRPr>
                <a:solidFill>
                  <a:schemeClr val="accent1"/>
                </a:solidFill>
              </a:defRPr>
            </a:lvl6pPr>
            <a:lvl7pPr lvl="6">
              <a:buNone/>
              <a:defRPr>
                <a:solidFill>
                  <a:schemeClr val="accent1"/>
                </a:solidFill>
              </a:defRPr>
            </a:lvl7pPr>
            <a:lvl8pPr lvl="7">
              <a:buNone/>
              <a:defRPr>
                <a:solidFill>
                  <a:schemeClr val="accent1"/>
                </a:solidFill>
              </a:defRPr>
            </a:lvl8pPr>
            <a:lvl9pPr lvl="8">
              <a:buNone/>
              <a:defRPr>
                <a:solidFill>
                  <a:schemeClr val="accen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4"/>
          <p:cNvSpPr/>
          <p:nvPr/>
        </p:nvSpPr>
        <p:spPr>
          <a:xfrm>
            <a:off x="0" y="0"/>
            <a:ext cx="4314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" name="Google Shape;21;p4"/>
          <p:cNvSpPr/>
          <p:nvPr/>
        </p:nvSpPr>
        <p:spPr>
          <a:xfrm>
            <a:off x="0" y="44125"/>
            <a:ext cx="4313625" cy="4399375"/>
          </a:xfrm>
          <a:custGeom>
            <a:avLst/>
            <a:gdLst/>
            <a:ahLst/>
            <a:cxnLst/>
            <a:rect l="l" t="t" r="r" b="b"/>
            <a:pathLst>
              <a:path w="172545" h="175975" extrusionOk="0">
                <a:moveTo>
                  <a:pt x="0" y="157"/>
                </a:moveTo>
                <a:lnTo>
                  <a:pt x="172419" y="0"/>
                </a:lnTo>
                <a:lnTo>
                  <a:pt x="172545" y="126541"/>
                </a:lnTo>
                <a:lnTo>
                  <a:pt x="0" y="175975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</p:sp>
      <p:sp>
        <p:nvSpPr>
          <p:cNvPr id="22" name="Google Shape;22;p4"/>
          <p:cNvSpPr/>
          <p:nvPr/>
        </p:nvSpPr>
        <p:spPr>
          <a:xfrm>
            <a:off x="-125" y="0"/>
            <a:ext cx="4316900" cy="4395600"/>
          </a:xfrm>
          <a:custGeom>
            <a:avLst/>
            <a:gdLst/>
            <a:ahLst/>
            <a:cxnLst/>
            <a:rect l="l" t="t" r="r" b="b"/>
            <a:pathLst>
              <a:path w="172676" h="175824" extrusionOk="0">
                <a:moveTo>
                  <a:pt x="0" y="6"/>
                </a:moveTo>
                <a:lnTo>
                  <a:pt x="172676" y="0"/>
                </a:lnTo>
                <a:lnTo>
                  <a:pt x="172562" y="126442"/>
                </a:lnTo>
                <a:lnTo>
                  <a:pt x="0" y="175824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</p:sp>
      <p:sp>
        <p:nvSpPr>
          <p:cNvPr id="23" name="Google Shape;23;p4"/>
          <p:cNvSpPr txBox="1">
            <a:spLocks noGrp="1"/>
          </p:cNvSpPr>
          <p:nvPr>
            <p:ph type="title"/>
          </p:nvPr>
        </p:nvSpPr>
        <p:spPr>
          <a:xfrm>
            <a:off x="311725" y="500925"/>
            <a:ext cx="3706500" cy="2508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24" name="Google Shape;24;p4"/>
          <p:cNvSpPr txBox="1">
            <a:spLocks noGrp="1"/>
          </p:cNvSpPr>
          <p:nvPr>
            <p:ph type="body" idx="1"/>
          </p:nvPr>
        </p:nvSpPr>
        <p:spPr>
          <a:xfrm>
            <a:off x="4644675" y="500925"/>
            <a:ext cx="4166400" cy="4098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115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25" name="Google Shape;25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5"/>
          <p:cNvSpPr/>
          <p:nvPr/>
        </p:nvSpPr>
        <p:spPr>
          <a:xfrm>
            <a:off x="0" y="0"/>
            <a:ext cx="9144000" cy="1277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" name="Google Shape;28;p5"/>
          <p:cNvSpPr txBox="1">
            <a:spLocks noGrp="1"/>
          </p:cNvSpPr>
          <p:nvPr>
            <p:ph type="title"/>
          </p:nvPr>
        </p:nvSpPr>
        <p:spPr>
          <a:xfrm>
            <a:off x="311725" y="500925"/>
            <a:ext cx="8520600" cy="623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29" name="Google Shape;29;p5"/>
          <p:cNvSpPr txBox="1">
            <a:spLocks noGrp="1"/>
          </p:cNvSpPr>
          <p:nvPr>
            <p:ph type="body" idx="1"/>
          </p:nvPr>
        </p:nvSpPr>
        <p:spPr>
          <a:xfrm>
            <a:off x="311700" y="1505700"/>
            <a:ext cx="3999900" cy="3076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115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30" name="Google Shape;30;p5"/>
          <p:cNvSpPr txBox="1">
            <a:spLocks noGrp="1"/>
          </p:cNvSpPr>
          <p:nvPr>
            <p:ph type="body" idx="2"/>
          </p:nvPr>
        </p:nvSpPr>
        <p:spPr>
          <a:xfrm>
            <a:off x="4832400" y="1505700"/>
            <a:ext cx="3999900" cy="3076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115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31" name="Google Shape;31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6"/>
          <p:cNvSpPr/>
          <p:nvPr/>
        </p:nvSpPr>
        <p:spPr>
          <a:xfrm>
            <a:off x="0" y="0"/>
            <a:ext cx="9144000" cy="1277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" name="Google Shape;34;p6"/>
          <p:cNvSpPr txBox="1">
            <a:spLocks noGrp="1"/>
          </p:cNvSpPr>
          <p:nvPr>
            <p:ph type="title"/>
          </p:nvPr>
        </p:nvSpPr>
        <p:spPr>
          <a:xfrm>
            <a:off x="311725" y="500925"/>
            <a:ext cx="8520600" cy="623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35" name="Google Shape;35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7"/>
          <p:cNvSpPr/>
          <p:nvPr/>
        </p:nvSpPr>
        <p:spPr>
          <a:xfrm>
            <a:off x="0" y="0"/>
            <a:ext cx="37644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" name="Google Shape;38;p7"/>
          <p:cNvSpPr txBox="1">
            <a:spLocks noGrp="1"/>
          </p:cNvSpPr>
          <p:nvPr>
            <p:ph type="title"/>
          </p:nvPr>
        </p:nvSpPr>
        <p:spPr>
          <a:xfrm>
            <a:off x="311725" y="500925"/>
            <a:ext cx="3127500" cy="1829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39" name="Google Shape;39;p7"/>
          <p:cNvSpPr txBox="1">
            <a:spLocks noGrp="1"/>
          </p:cNvSpPr>
          <p:nvPr>
            <p:ph type="body" idx="1"/>
          </p:nvPr>
        </p:nvSpPr>
        <p:spPr>
          <a:xfrm>
            <a:off x="311700" y="2390650"/>
            <a:ext cx="3127500" cy="229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115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300"/>
              <a:buChar char="●"/>
              <a:defRPr>
                <a:solidFill>
                  <a:schemeClr val="accent2"/>
                </a:solidFill>
              </a:defRPr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○"/>
              <a:defRPr>
                <a:solidFill>
                  <a:schemeClr val="accent2"/>
                </a:solidFill>
              </a:defRPr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■"/>
              <a:defRPr>
                <a:solidFill>
                  <a:schemeClr val="accent2"/>
                </a:solidFill>
              </a:defRPr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●"/>
              <a:defRPr>
                <a:solidFill>
                  <a:schemeClr val="accent2"/>
                </a:solidFill>
              </a:defRPr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○"/>
              <a:defRPr>
                <a:solidFill>
                  <a:schemeClr val="accent2"/>
                </a:solidFill>
              </a:defRPr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■"/>
              <a:defRPr>
                <a:solidFill>
                  <a:schemeClr val="accent2"/>
                </a:solidFill>
              </a:defRPr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●"/>
              <a:defRPr>
                <a:solidFill>
                  <a:schemeClr val="accent2"/>
                </a:solidFill>
              </a:defRPr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○"/>
              <a:defRPr>
                <a:solidFill>
                  <a:schemeClr val="accent2"/>
                </a:solidFill>
              </a:defRPr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■"/>
              <a:defRPr>
                <a:solidFill>
                  <a:schemeClr val="accent2"/>
                </a:solidFill>
              </a:defRPr>
            </a:lvl9pPr>
          </a:lstStyle>
          <a:p>
            <a:endParaRPr/>
          </a:p>
        </p:txBody>
      </p:sp>
      <p:sp>
        <p:nvSpPr>
          <p:cNvPr id="40" name="Google Shape;40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bg>
      <p:bgPr>
        <a:solidFill>
          <a:schemeClr val="accent3"/>
        </a:solidFill>
        <a:effectLst/>
      </p:bgPr>
    </p:bg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8"/>
          <p:cNvSpPr txBox="1">
            <a:spLocks noGrp="1"/>
          </p:cNvSpPr>
          <p:nvPr>
            <p:ph type="title"/>
          </p:nvPr>
        </p:nvSpPr>
        <p:spPr>
          <a:xfrm>
            <a:off x="311675" y="798600"/>
            <a:ext cx="6247800" cy="3546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43" name="Google Shape;43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>
                <a:solidFill>
                  <a:schemeClr val="accent1"/>
                </a:solidFill>
              </a:defRPr>
            </a:lvl1pPr>
            <a:lvl2pPr lvl="1">
              <a:buNone/>
              <a:defRPr>
                <a:solidFill>
                  <a:schemeClr val="accent1"/>
                </a:solidFill>
              </a:defRPr>
            </a:lvl2pPr>
            <a:lvl3pPr lvl="2">
              <a:buNone/>
              <a:defRPr>
                <a:solidFill>
                  <a:schemeClr val="accent1"/>
                </a:solidFill>
              </a:defRPr>
            </a:lvl3pPr>
            <a:lvl4pPr lvl="3">
              <a:buNone/>
              <a:defRPr>
                <a:solidFill>
                  <a:schemeClr val="accent1"/>
                </a:solidFill>
              </a:defRPr>
            </a:lvl4pPr>
            <a:lvl5pPr lvl="4">
              <a:buNone/>
              <a:defRPr>
                <a:solidFill>
                  <a:schemeClr val="accent1"/>
                </a:solidFill>
              </a:defRPr>
            </a:lvl5pPr>
            <a:lvl6pPr lvl="5">
              <a:buNone/>
              <a:defRPr>
                <a:solidFill>
                  <a:schemeClr val="accent1"/>
                </a:solidFill>
              </a:defRPr>
            </a:lvl6pPr>
            <a:lvl7pPr lvl="6">
              <a:buNone/>
              <a:defRPr>
                <a:solidFill>
                  <a:schemeClr val="accent1"/>
                </a:solidFill>
              </a:defRPr>
            </a:lvl7pPr>
            <a:lvl8pPr lvl="7">
              <a:buNone/>
              <a:defRPr>
                <a:solidFill>
                  <a:schemeClr val="accent1"/>
                </a:solidFill>
              </a:defRPr>
            </a:lvl8pPr>
            <a:lvl9pPr lvl="8">
              <a:buNone/>
              <a:defRPr>
                <a:solidFill>
                  <a:schemeClr val="accen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9"/>
          <p:cNvSpPr/>
          <p:nvPr/>
        </p:nvSpPr>
        <p:spPr>
          <a:xfrm>
            <a:off x="0" y="0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6" name="Google Shape;46;p9"/>
          <p:cNvSpPr txBox="1">
            <a:spLocks noGrp="1"/>
          </p:cNvSpPr>
          <p:nvPr>
            <p:ph type="title"/>
          </p:nvPr>
        </p:nvSpPr>
        <p:spPr>
          <a:xfrm>
            <a:off x="311300" y="500925"/>
            <a:ext cx="3704400" cy="204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47" name="Google Shape;47;p9"/>
          <p:cNvSpPr txBox="1">
            <a:spLocks noGrp="1"/>
          </p:cNvSpPr>
          <p:nvPr>
            <p:ph type="subTitle" idx="1"/>
          </p:nvPr>
        </p:nvSpPr>
        <p:spPr>
          <a:xfrm>
            <a:off x="304800" y="2626725"/>
            <a:ext cx="3704400" cy="926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sz="1600">
                <a:solidFill>
                  <a:schemeClr val="accent2"/>
                </a:solidFill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sz="1600">
                <a:solidFill>
                  <a:schemeClr val="accent2"/>
                </a:solidFill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sz="1600">
                <a:solidFill>
                  <a:schemeClr val="accent2"/>
                </a:solidFill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sz="1600">
                <a:solidFill>
                  <a:schemeClr val="accent2"/>
                </a:solidFill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sz="1600">
                <a:solidFill>
                  <a:schemeClr val="accent2"/>
                </a:solidFill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sz="1600">
                <a:solidFill>
                  <a:schemeClr val="accent2"/>
                </a:solidFill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sz="1600">
                <a:solidFill>
                  <a:schemeClr val="accent2"/>
                </a:solidFill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sz="1600">
                <a:solidFill>
                  <a:schemeClr val="accent2"/>
                </a:solidFill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sz="1600">
                <a:solidFill>
                  <a:schemeClr val="accent2"/>
                </a:solidFill>
              </a:defRPr>
            </a:lvl9pPr>
          </a:lstStyle>
          <a:p>
            <a:endParaRPr/>
          </a:p>
        </p:txBody>
      </p:sp>
      <p:sp>
        <p:nvSpPr>
          <p:cNvPr id="48" name="Google Shape;48;p9"/>
          <p:cNvSpPr txBox="1">
            <a:spLocks noGrp="1"/>
          </p:cNvSpPr>
          <p:nvPr>
            <p:ph type="body" idx="2"/>
          </p:nvPr>
        </p:nvSpPr>
        <p:spPr>
          <a:xfrm>
            <a:off x="4879025" y="500925"/>
            <a:ext cx="3954000" cy="4111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115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49" name="Google Shape;49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0"/>
          <p:cNvSpPr/>
          <p:nvPr/>
        </p:nvSpPr>
        <p:spPr>
          <a:xfrm>
            <a:off x="0" y="4369000"/>
            <a:ext cx="9144000" cy="7743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" name="Google Shape;52;p10"/>
          <p:cNvSpPr txBox="1">
            <a:spLocks noGrp="1"/>
          </p:cNvSpPr>
          <p:nvPr>
            <p:ph type="body" idx="1"/>
          </p:nvPr>
        </p:nvSpPr>
        <p:spPr>
          <a:xfrm>
            <a:off x="311700" y="4521400"/>
            <a:ext cx="7979400" cy="460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00"/>
              <a:buFont typeface="Merriweather"/>
              <a:buNone/>
              <a:defRPr>
                <a:solidFill>
                  <a:schemeClr val="lt1"/>
                </a:solidFill>
                <a:latin typeface="Merriweather"/>
                <a:ea typeface="Merriweather"/>
                <a:cs typeface="Merriweather"/>
                <a:sym typeface="Merriweather"/>
              </a:defRPr>
            </a:lvl1pPr>
          </a:lstStyle>
          <a:p>
            <a:endParaRPr/>
          </a:p>
        </p:txBody>
      </p:sp>
      <p:sp>
        <p:nvSpPr>
          <p:cNvPr id="53" name="Google Shape;5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bg>
      <p:bgPr>
        <a:solidFill>
          <a:schemeClr val="dk1"/>
        </a:solidFill>
        <a:effectLst/>
      </p:bgPr>
    </p:bg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1"/>
          <p:cNvSpPr txBox="1">
            <a:spLocks noGrp="1"/>
          </p:cNvSpPr>
          <p:nvPr>
            <p:ph type="title" hasCustomPrompt="1"/>
          </p:nvPr>
        </p:nvSpPr>
        <p:spPr>
          <a:xfrm>
            <a:off x="311750" y="831175"/>
            <a:ext cx="5334900" cy="1244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0"/>
              <a:buNone/>
              <a:defRPr sz="100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0"/>
              <a:buNone/>
              <a:defRPr sz="100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0"/>
              <a:buNone/>
              <a:defRPr sz="100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0"/>
              <a:buNone/>
              <a:defRPr sz="100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0"/>
              <a:buNone/>
              <a:defRPr sz="100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0"/>
              <a:buNone/>
              <a:defRPr sz="100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0"/>
              <a:buNone/>
              <a:defRPr sz="100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0"/>
              <a:buNone/>
              <a:defRPr sz="100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0"/>
              <a:buNone/>
              <a:defRPr sz="10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56" name="Google Shape;56;p11"/>
          <p:cNvSpPr txBox="1">
            <a:spLocks noGrp="1"/>
          </p:cNvSpPr>
          <p:nvPr>
            <p:ph type="body" idx="1"/>
          </p:nvPr>
        </p:nvSpPr>
        <p:spPr>
          <a:xfrm>
            <a:off x="311700" y="2121425"/>
            <a:ext cx="5334900" cy="94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115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300"/>
              <a:buChar char="●"/>
              <a:defRPr>
                <a:solidFill>
                  <a:schemeClr val="accent2"/>
                </a:solidFill>
              </a:defRPr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○"/>
              <a:defRPr>
                <a:solidFill>
                  <a:schemeClr val="accent2"/>
                </a:solidFill>
              </a:defRPr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■"/>
              <a:defRPr>
                <a:solidFill>
                  <a:schemeClr val="accent2"/>
                </a:solidFill>
              </a:defRPr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●"/>
              <a:defRPr>
                <a:solidFill>
                  <a:schemeClr val="accent2"/>
                </a:solidFill>
              </a:defRPr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○"/>
              <a:defRPr>
                <a:solidFill>
                  <a:schemeClr val="accent2"/>
                </a:solidFill>
              </a:defRPr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■"/>
              <a:defRPr>
                <a:solidFill>
                  <a:schemeClr val="accent2"/>
                </a:solidFill>
              </a:defRPr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●"/>
              <a:defRPr>
                <a:solidFill>
                  <a:schemeClr val="accent2"/>
                </a:solidFill>
              </a:defRPr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○"/>
              <a:defRPr>
                <a:solidFill>
                  <a:schemeClr val="accent2"/>
                </a:solidFill>
              </a:defRPr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■"/>
              <a:defRPr>
                <a:solidFill>
                  <a:schemeClr val="accent2"/>
                </a:solidFill>
              </a:defRPr>
            </a:lvl9pPr>
          </a:lstStyle>
          <a:p>
            <a:endParaRPr/>
          </a:p>
        </p:txBody>
      </p:sp>
      <p:sp>
        <p:nvSpPr>
          <p:cNvPr id="57" name="Google Shape;5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Пользовательский макет">
  <p:cSld name="AUTOLAYOUT">
    <p:bg>
      <p:bgPr>
        <a:solidFill>
          <a:srgbClr val="FFFFFF"/>
        </a:solidFill>
        <a:effectLst/>
      </p:bgPr>
    </p:bg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3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62" name="Google Shape;62;p13"/>
          <p:cNvCxnSpPr/>
          <p:nvPr/>
        </p:nvCxnSpPr>
        <p:spPr>
          <a:xfrm>
            <a:off x="3027472" y="0"/>
            <a:ext cx="0" cy="5133300"/>
          </a:xfrm>
          <a:prstGeom prst="straightConnector1">
            <a:avLst/>
          </a:prstGeom>
          <a:noFill/>
          <a:ln w="9525" cap="flat" cmpd="sng">
            <a:solidFill>
              <a:srgbClr val="F2F2F2"/>
            </a:solidFill>
            <a:prstDash val="solid"/>
            <a:miter lim="8000"/>
            <a:headEnd type="none" w="sm" len="sm"/>
            <a:tailEnd type="none" w="sm" len="sm"/>
          </a:ln>
          <a:effectLst>
            <a:outerShdw blurRad="50800" dist="38100" algn="l" rotWithShape="0">
              <a:srgbClr val="000000">
                <a:alpha val="40000"/>
              </a:srgbClr>
            </a:outerShdw>
          </a:effectLst>
        </p:spPr>
      </p:cxnSp>
      <p:sp>
        <p:nvSpPr>
          <p:cNvPr id="63" name="Google Shape;63;p13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" name="Google Shape;64;p13"/>
          <p:cNvSpPr txBox="1">
            <a:spLocks noGrp="1"/>
          </p:cNvSpPr>
          <p:nvPr>
            <p:ph type="title"/>
          </p:nvPr>
        </p:nvSpPr>
        <p:spPr>
          <a:xfrm>
            <a:off x="284100" y="307975"/>
            <a:ext cx="2479800" cy="42687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 b="1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 b="1">
                <a:solidFill>
                  <a:schemeClr val="lt1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 b="1">
                <a:solidFill>
                  <a:schemeClr val="lt1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 b="1">
                <a:solidFill>
                  <a:schemeClr val="lt1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 b="1">
                <a:solidFill>
                  <a:schemeClr val="lt1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 b="1">
                <a:solidFill>
                  <a:schemeClr val="lt1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 b="1">
                <a:solidFill>
                  <a:schemeClr val="lt1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 b="1">
                <a:solidFill>
                  <a:schemeClr val="lt1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 b="1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65" name="Google Shape;65;p13"/>
          <p:cNvSpPr txBox="1">
            <a:spLocks noGrp="1"/>
          </p:cNvSpPr>
          <p:nvPr>
            <p:ph type="body" idx="1"/>
          </p:nvPr>
        </p:nvSpPr>
        <p:spPr>
          <a:xfrm>
            <a:off x="3381100" y="307975"/>
            <a:ext cx="5451300" cy="42687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2984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Char char="○"/>
              <a:defRPr sz="1400">
                <a:solidFill>
                  <a:schemeClr val="dk2"/>
                </a:solidFill>
              </a:defRPr>
            </a:lvl2pPr>
            <a:lvl3pPr marL="1371600" lvl="2" indent="-2984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Char char="■"/>
              <a:defRPr sz="1400">
                <a:solidFill>
                  <a:schemeClr val="dk2"/>
                </a:solidFill>
              </a:defRPr>
            </a:lvl3pPr>
            <a:lvl4pPr marL="1828800" lvl="3" indent="-2984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Char char="●"/>
              <a:defRPr sz="1400">
                <a:solidFill>
                  <a:schemeClr val="dk2"/>
                </a:solidFill>
              </a:defRPr>
            </a:lvl4pPr>
            <a:lvl5pPr marL="2286000" lvl="4" indent="-2984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Char char="○"/>
              <a:defRPr sz="1400">
                <a:solidFill>
                  <a:schemeClr val="dk2"/>
                </a:solidFill>
              </a:defRPr>
            </a:lvl5pPr>
            <a:lvl6pPr marL="2743200" lvl="5" indent="-2984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Char char="■"/>
              <a:defRPr sz="1400">
                <a:solidFill>
                  <a:schemeClr val="dk2"/>
                </a:solidFill>
              </a:defRPr>
            </a:lvl6pPr>
            <a:lvl7pPr marL="3200400" lvl="6" indent="-2984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Char char="●"/>
              <a:defRPr sz="1400">
                <a:solidFill>
                  <a:schemeClr val="dk2"/>
                </a:solidFill>
              </a:defRPr>
            </a:lvl7pPr>
            <a:lvl8pPr marL="3657600" lvl="7" indent="-2984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Char char="○"/>
              <a:defRPr sz="1400">
                <a:solidFill>
                  <a:schemeClr val="dk2"/>
                </a:solidFill>
              </a:defRPr>
            </a:lvl8pPr>
            <a:lvl9pPr marL="4114800" lvl="8" indent="-2984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Char char="■"/>
              <a:defRPr sz="140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66" name="Google Shape;66;p1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chemeClr val="dk2"/>
                </a:solidFill>
              </a:defRPr>
            </a:lvl1pPr>
            <a:lvl2pPr lvl="1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chemeClr val="dk2"/>
                </a:solidFill>
              </a:defRPr>
            </a:lvl2pPr>
            <a:lvl3pPr lvl="2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chemeClr val="dk2"/>
                </a:solidFill>
              </a:defRPr>
            </a:lvl3pPr>
            <a:lvl4pPr lvl="3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chemeClr val="dk2"/>
                </a:solidFill>
              </a:defRPr>
            </a:lvl4pPr>
            <a:lvl5pPr lvl="4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chemeClr val="dk2"/>
                </a:solidFill>
              </a:defRPr>
            </a:lvl5pPr>
            <a:lvl6pPr lvl="5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chemeClr val="dk2"/>
                </a:solidFill>
              </a:defRPr>
            </a:lvl6pPr>
            <a:lvl7pPr lvl="6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chemeClr val="dk2"/>
                </a:solidFill>
              </a:defRPr>
            </a:lvl7pPr>
            <a:lvl8pPr lvl="7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chemeClr val="dk2"/>
                </a:solidFill>
              </a:defRPr>
            </a:lvl8pPr>
            <a:lvl9pPr lvl="8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Пользовательский макет 1">
  <p:cSld name="AUTOLAYOUT_1">
    <p:bg>
      <p:bgPr>
        <a:solidFill>
          <a:srgbClr val="FFFFFF"/>
        </a:solidFill>
        <a:effectLst/>
      </p:bgPr>
    </p:bg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4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9" name="Google Shape;69;p14"/>
          <p:cNvSpPr txBox="1">
            <a:spLocks noGrp="1"/>
          </p:cNvSpPr>
          <p:nvPr>
            <p:ph type="title"/>
          </p:nvPr>
        </p:nvSpPr>
        <p:spPr>
          <a:xfrm>
            <a:off x="291875" y="406900"/>
            <a:ext cx="4813500" cy="13887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 b="1">
                <a:solidFill>
                  <a:schemeClr val="dk1"/>
                </a:solidFill>
              </a:defRPr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 b="1">
                <a:solidFill>
                  <a:schemeClr val="dk1"/>
                </a:solidFill>
              </a:defRPr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 b="1">
                <a:solidFill>
                  <a:schemeClr val="dk1"/>
                </a:solidFill>
              </a:defRPr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 b="1">
                <a:solidFill>
                  <a:schemeClr val="dk1"/>
                </a:solidFill>
              </a:defRPr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 b="1">
                <a:solidFill>
                  <a:schemeClr val="dk1"/>
                </a:solidFill>
              </a:defRPr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 b="1">
                <a:solidFill>
                  <a:schemeClr val="dk1"/>
                </a:solidFill>
              </a:defRPr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 b="1">
                <a:solidFill>
                  <a:schemeClr val="dk1"/>
                </a:solidFill>
              </a:defRPr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 b="1">
                <a:solidFill>
                  <a:schemeClr val="dk1"/>
                </a:solidFill>
              </a:defRPr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 b="1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0" name="Google Shape;70;p14"/>
          <p:cNvSpPr txBox="1">
            <a:spLocks noGrp="1"/>
          </p:cNvSpPr>
          <p:nvPr>
            <p:ph type="body" idx="1"/>
          </p:nvPr>
        </p:nvSpPr>
        <p:spPr>
          <a:xfrm>
            <a:off x="291975" y="1854951"/>
            <a:ext cx="4813500" cy="25770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Char char="●"/>
              <a:defRPr sz="1600">
                <a:solidFill>
                  <a:schemeClr val="dk2"/>
                </a:solidFill>
              </a:defRPr>
            </a:lvl1pPr>
            <a:lvl2pPr marL="914400" lvl="1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Char char="○"/>
              <a:defRPr sz="1400">
                <a:solidFill>
                  <a:schemeClr val="dk2"/>
                </a:solidFill>
              </a:defRPr>
            </a:lvl2pPr>
            <a:lvl3pPr marL="1371600" lvl="2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Char char="■"/>
              <a:defRPr sz="1400">
                <a:solidFill>
                  <a:schemeClr val="dk2"/>
                </a:solidFill>
              </a:defRPr>
            </a:lvl3pPr>
            <a:lvl4pPr marL="1828800" lvl="3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Char char="●"/>
              <a:defRPr sz="1400">
                <a:solidFill>
                  <a:schemeClr val="dk2"/>
                </a:solidFill>
              </a:defRPr>
            </a:lvl4pPr>
            <a:lvl5pPr marL="2286000" lvl="4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Char char="○"/>
              <a:defRPr sz="1400">
                <a:solidFill>
                  <a:schemeClr val="dk2"/>
                </a:solidFill>
              </a:defRPr>
            </a:lvl5pPr>
            <a:lvl6pPr marL="2743200" lvl="5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Char char="■"/>
              <a:defRPr sz="1400">
                <a:solidFill>
                  <a:schemeClr val="dk2"/>
                </a:solidFill>
              </a:defRPr>
            </a:lvl6pPr>
            <a:lvl7pPr marL="3200400" lvl="6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Char char="●"/>
              <a:defRPr sz="1400">
                <a:solidFill>
                  <a:schemeClr val="dk2"/>
                </a:solidFill>
              </a:defRPr>
            </a:lvl7pPr>
            <a:lvl8pPr marL="3657600" lvl="7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Char char="○"/>
              <a:defRPr sz="1400">
                <a:solidFill>
                  <a:schemeClr val="dk2"/>
                </a:solidFill>
              </a:defRPr>
            </a:lvl8pPr>
            <a:lvl9pPr marL="4114800" lvl="8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Char char="■"/>
              <a:defRPr sz="140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71" name="Google Shape;71;p1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 rtl="0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chemeClr val="dk2"/>
                </a:solidFill>
              </a:defRPr>
            </a:lvl1pPr>
            <a:lvl2pPr lvl="1" algn="r" rtl="0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chemeClr val="dk2"/>
                </a:solidFill>
              </a:defRPr>
            </a:lvl2pPr>
            <a:lvl3pPr lvl="2" algn="r" rtl="0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chemeClr val="dk2"/>
                </a:solidFill>
              </a:defRPr>
            </a:lvl3pPr>
            <a:lvl4pPr lvl="3" algn="r" rtl="0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chemeClr val="dk2"/>
                </a:solidFill>
              </a:defRPr>
            </a:lvl4pPr>
            <a:lvl5pPr lvl="4" algn="r" rtl="0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chemeClr val="dk2"/>
                </a:solidFill>
              </a:defRPr>
            </a:lvl5pPr>
            <a:lvl6pPr lvl="5" algn="r" rtl="0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chemeClr val="dk2"/>
                </a:solidFill>
              </a:defRPr>
            </a:lvl6pPr>
            <a:lvl7pPr lvl="6" algn="r" rtl="0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chemeClr val="dk2"/>
                </a:solidFill>
              </a:defRPr>
            </a:lvl7pPr>
            <a:lvl8pPr lvl="7" algn="r" rtl="0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chemeClr val="dk2"/>
                </a:solidFill>
              </a:defRPr>
            </a:lvl8pPr>
            <a:lvl9pPr lvl="8" algn="r" rtl="0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Пользовательский макет 2">
  <p:cSld name="AUTOLAYOUT_2">
    <p:bg>
      <p:bgPr>
        <a:solidFill>
          <a:srgbClr val="FFFFFF"/>
        </a:solidFill>
        <a:effectLst/>
      </p:bgPr>
    </p:bg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5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4" name="Google Shape;74;p15"/>
          <p:cNvSpPr txBox="1">
            <a:spLocks noGrp="1"/>
          </p:cNvSpPr>
          <p:nvPr>
            <p:ph type="body" idx="1"/>
          </p:nvPr>
        </p:nvSpPr>
        <p:spPr>
          <a:xfrm>
            <a:off x="317425" y="924900"/>
            <a:ext cx="4779300" cy="31428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30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Char char="●"/>
              <a:defRPr sz="1600">
                <a:solidFill>
                  <a:schemeClr val="dk2"/>
                </a:solidFill>
              </a:defRPr>
            </a:lvl1pPr>
            <a:lvl2pPr marL="914400" lvl="1" indent="-2984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Char char="○"/>
              <a:defRPr sz="1400">
                <a:solidFill>
                  <a:schemeClr val="dk2"/>
                </a:solidFill>
              </a:defRPr>
            </a:lvl2pPr>
            <a:lvl3pPr marL="1371600" lvl="2" indent="-2984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Char char="■"/>
              <a:defRPr sz="1400">
                <a:solidFill>
                  <a:schemeClr val="dk2"/>
                </a:solidFill>
              </a:defRPr>
            </a:lvl3pPr>
            <a:lvl4pPr marL="1828800" lvl="3" indent="-2984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Char char="●"/>
              <a:defRPr sz="1400">
                <a:solidFill>
                  <a:schemeClr val="dk2"/>
                </a:solidFill>
              </a:defRPr>
            </a:lvl4pPr>
            <a:lvl5pPr marL="2286000" lvl="4" indent="-2984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Char char="○"/>
              <a:defRPr sz="1400">
                <a:solidFill>
                  <a:schemeClr val="dk2"/>
                </a:solidFill>
              </a:defRPr>
            </a:lvl5pPr>
            <a:lvl6pPr marL="2743200" lvl="5" indent="-2984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Char char="■"/>
              <a:defRPr sz="1400">
                <a:solidFill>
                  <a:schemeClr val="dk2"/>
                </a:solidFill>
              </a:defRPr>
            </a:lvl6pPr>
            <a:lvl7pPr marL="3200400" lvl="6" indent="-2984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Char char="●"/>
              <a:defRPr sz="1400">
                <a:solidFill>
                  <a:schemeClr val="dk2"/>
                </a:solidFill>
              </a:defRPr>
            </a:lvl7pPr>
            <a:lvl8pPr marL="3657600" lvl="7" indent="-2984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Char char="○"/>
              <a:defRPr sz="1400">
                <a:solidFill>
                  <a:schemeClr val="dk2"/>
                </a:solidFill>
              </a:defRPr>
            </a:lvl8pPr>
            <a:lvl9pPr marL="4114800" lvl="8" indent="-2984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Char char="■"/>
              <a:defRPr sz="140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75" name="Google Shape;75;p1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chemeClr val="dk2"/>
                </a:solidFill>
              </a:defRPr>
            </a:lvl1pPr>
            <a:lvl2pPr lvl="1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chemeClr val="dk2"/>
                </a:solidFill>
              </a:defRPr>
            </a:lvl2pPr>
            <a:lvl3pPr lvl="2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chemeClr val="dk2"/>
                </a:solidFill>
              </a:defRPr>
            </a:lvl3pPr>
            <a:lvl4pPr lvl="3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chemeClr val="dk2"/>
                </a:solidFill>
              </a:defRPr>
            </a:lvl4pPr>
            <a:lvl5pPr lvl="4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chemeClr val="dk2"/>
                </a:solidFill>
              </a:defRPr>
            </a:lvl5pPr>
            <a:lvl6pPr lvl="5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chemeClr val="dk2"/>
                </a:solidFill>
              </a:defRPr>
            </a:lvl6pPr>
            <a:lvl7pPr lvl="6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chemeClr val="dk2"/>
                </a:solidFill>
              </a:defRPr>
            </a:lvl7pPr>
            <a:lvl8pPr lvl="7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chemeClr val="dk2"/>
                </a:solidFill>
              </a:defRPr>
            </a:lvl8pPr>
            <a:lvl9pPr lvl="8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lIns="68580" tIns="34290" rIns="68580" bIns="34290"/>
          <a:lstStyle/>
          <a:p>
            <a:fld id="{A50064B4-280E-4AC3-8EBE-CFDAB7B41305}" type="datetimeFigureOut">
              <a:rPr lang="ru-RU" smtClean="0"/>
              <a:pPr/>
              <a:t>18.11.2021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lIns="68580" tIns="34290" rIns="68580" bIns="34290"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8CF3FC-B880-4114-8680-7F24C45DA0C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417224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paradigm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Merriweather"/>
              <a:buNone/>
              <a:defRPr sz="2800">
                <a:solidFill>
                  <a:schemeClr val="accent1"/>
                </a:solidFill>
                <a:latin typeface="Merriweather"/>
                <a:ea typeface="Merriweather"/>
                <a:cs typeface="Merriweather"/>
                <a:sym typeface="Merriweather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Merriweather"/>
              <a:buNone/>
              <a:defRPr sz="2800">
                <a:solidFill>
                  <a:schemeClr val="accent1"/>
                </a:solidFill>
                <a:latin typeface="Merriweather"/>
                <a:ea typeface="Merriweather"/>
                <a:cs typeface="Merriweather"/>
                <a:sym typeface="Merriweather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Merriweather"/>
              <a:buNone/>
              <a:defRPr sz="2800">
                <a:solidFill>
                  <a:schemeClr val="accent1"/>
                </a:solidFill>
                <a:latin typeface="Merriweather"/>
                <a:ea typeface="Merriweather"/>
                <a:cs typeface="Merriweather"/>
                <a:sym typeface="Merriweather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Merriweather"/>
              <a:buNone/>
              <a:defRPr sz="2800">
                <a:solidFill>
                  <a:schemeClr val="accent1"/>
                </a:solidFill>
                <a:latin typeface="Merriweather"/>
                <a:ea typeface="Merriweather"/>
                <a:cs typeface="Merriweather"/>
                <a:sym typeface="Merriweather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Merriweather"/>
              <a:buNone/>
              <a:defRPr sz="2800">
                <a:solidFill>
                  <a:schemeClr val="accent1"/>
                </a:solidFill>
                <a:latin typeface="Merriweather"/>
                <a:ea typeface="Merriweather"/>
                <a:cs typeface="Merriweather"/>
                <a:sym typeface="Merriweather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Merriweather"/>
              <a:buNone/>
              <a:defRPr sz="2800">
                <a:solidFill>
                  <a:schemeClr val="accent1"/>
                </a:solidFill>
                <a:latin typeface="Merriweather"/>
                <a:ea typeface="Merriweather"/>
                <a:cs typeface="Merriweather"/>
                <a:sym typeface="Merriweather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Merriweather"/>
              <a:buNone/>
              <a:defRPr sz="2800">
                <a:solidFill>
                  <a:schemeClr val="accent1"/>
                </a:solidFill>
                <a:latin typeface="Merriweather"/>
                <a:ea typeface="Merriweather"/>
                <a:cs typeface="Merriweather"/>
                <a:sym typeface="Merriweather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Merriweather"/>
              <a:buNone/>
              <a:defRPr sz="2800">
                <a:solidFill>
                  <a:schemeClr val="accent1"/>
                </a:solidFill>
                <a:latin typeface="Merriweather"/>
                <a:ea typeface="Merriweather"/>
                <a:cs typeface="Merriweather"/>
                <a:sym typeface="Merriweather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Merriweather"/>
              <a:buNone/>
              <a:defRPr sz="2800">
                <a:solidFill>
                  <a:schemeClr val="accent1"/>
                </a:solidFill>
                <a:latin typeface="Merriweather"/>
                <a:ea typeface="Merriweather"/>
                <a:cs typeface="Merriweather"/>
                <a:sym typeface="Merriweather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11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Roboto"/>
              <a:buChar char="●"/>
              <a:defRPr sz="13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14400" lvl="1" indent="-2984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Roboto"/>
              <a:buChar char="○"/>
              <a:defRPr sz="11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1371600" lvl="2" indent="-2984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Roboto"/>
              <a:buChar char="■"/>
              <a:defRPr sz="11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1828800" lvl="3" indent="-2984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Roboto"/>
              <a:buChar char="●"/>
              <a:defRPr sz="11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2286000" lvl="4" indent="-2984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Roboto"/>
              <a:buChar char="○"/>
              <a:defRPr sz="11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2743200" lvl="5" indent="-2984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Roboto"/>
              <a:buChar char="■"/>
              <a:defRPr sz="11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3200400" lvl="6" indent="-2984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Roboto"/>
              <a:buChar char="●"/>
              <a:defRPr sz="11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3657600" lvl="7" indent="-2984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Roboto"/>
              <a:buChar char="○"/>
              <a:defRPr sz="11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4114800" lvl="8" indent="-2984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Roboto"/>
              <a:buChar char="■"/>
              <a:defRPr sz="11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r">
              <a:buNone/>
              <a:defRPr sz="10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 algn="r">
              <a:buNone/>
              <a:defRPr sz="10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 algn="r">
              <a:buNone/>
              <a:defRPr sz="10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 algn="r">
              <a:buNone/>
              <a:defRPr sz="10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 algn="r">
              <a:buNone/>
              <a:defRPr sz="10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 algn="r">
              <a:buNone/>
              <a:defRPr sz="10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 algn="r">
              <a:buNone/>
              <a:defRPr sz="10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 algn="r">
              <a:buNone/>
              <a:defRPr sz="10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3" r:id="rId15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://detionline.com/helpline/" TargetMode="Externa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pomoschryadom.ru/" TargetMode="Externa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5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6"/>
          <p:cNvSpPr txBox="1">
            <a:spLocks noGrp="1"/>
          </p:cNvSpPr>
          <p:nvPr>
            <p:ph type="title"/>
          </p:nvPr>
        </p:nvSpPr>
        <p:spPr>
          <a:xfrm>
            <a:off x="157775" y="378675"/>
            <a:ext cx="2792700" cy="1167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900">
                <a:latin typeface="Arial"/>
                <a:ea typeface="Arial"/>
                <a:cs typeface="Arial"/>
                <a:sym typeface="Arial"/>
              </a:rPr>
              <a:t>ГБУ ДО ЦППМСП Выборгского района Санкт - Петербурга</a:t>
            </a:r>
            <a:endParaRPr sz="500"/>
          </a:p>
        </p:txBody>
      </p:sp>
      <p:sp>
        <p:nvSpPr>
          <p:cNvPr id="81" name="Google Shape;81;p16"/>
          <p:cNvSpPr txBox="1">
            <a:spLocks noGrp="1"/>
          </p:cNvSpPr>
          <p:nvPr>
            <p:ph type="body" idx="1"/>
          </p:nvPr>
        </p:nvSpPr>
        <p:spPr>
          <a:xfrm>
            <a:off x="3381100" y="307975"/>
            <a:ext cx="5451300" cy="4662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2400" dirty="0">
                <a:solidFill>
                  <a:schemeClr val="accent1"/>
                </a:solidFill>
                <a:latin typeface="Merriweather"/>
                <a:ea typeface="Merriweather"/>
                <a:cs typeface="Merriweather"/>
                <a:sym typeface="Merriweather"/>
              </a:rPr>
              <a:t>Информирование несовершеннолетних и их родителей (законных представителей) о действующих службах экстренной психологической помощи детям и членам их семей</a:t>
            </a:r>
            <a:endParaRPr sz="2400" dirty="0">
              <a:solidFill>
                <a:schemeClr val="accent1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700" dirty="0">
              <a:solidFill>
                <a:schemeClr val="dk1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marL="0" lvl="0" indent="0" algn="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</a:pPr>
            <a:r>
              <a:rPr lang="ru" sz="1580" dirty="0"/>
              <a:t>Фролова Н.Б., методист ГБУ ДО ЦППСМП </a:t>
            </a:r>
            <a:endParaRPr sz="1580" dirty="0"/>
          </a:p>
          <a:p>
            <a:pPr marL="0" lvl="0" indent="0" algn="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</a:pPr>
            <a:r>
              <a:rPr lang="ru" sz="1580" dirty="0"/>
              <a:t>Выборгского района Санкт-Петербурга</a:t>
            </a:r>
            <a:endParaRPr sz="2700" dirty="0">
              <a:latin typeface="Merriweather"/>
              <a:ea typeface="Merriweather"/>
              <a:cs typeface="Merriweather"/>
              <a:sym typeface="Merriweather"/>
            </a:endParaRPr>
          </a:p>
        </p:txBody>
      </p:sp>
      <p:pic>
        <p:nvPicPr>
          <p:cNvPr id="82" name="Google Shape;82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7775" y="1546275"/>
            <a:ext cx="2729525" cy="1661950"/>
          </a:xfrm>
          <a:prstGeom prst="rect">
            <a:avLst/>
          </a:prstGeom>
          <a:noFill/>
          <a:ln>
            <a:noFill/>
          </a:ln>
        </p:spPr>
      </p:pic>
      <p:sp>
        <p:nvSpPr>
          <p:cNvPr id="83" name="Google Shape;83;p16"/>
          <p:cNvSpPr txBox="1"/>
          <p:nvPr/>
        </p:nvSpPr>
        <p:spPr>
          <a:xfrm>
            <a:off x="-78900" y="3455300"/>
            <a:ext cx="3029400" cy="78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2200"/>
              <a:t>     </a:t>
            </a:r>
            <a:r>
              <a:rPr lang="ru">
                <a:solidFill>
                  <a:schemeClr val="lt1"/>
                </a:solidFill>
              </a:rPr>
              <a:t>Костромской проспект, дом 7</a:t>
            </a:r>
            <a:endParaRPr>
              <a:solidFill>
                <a:schemeClr val="lt1"/>
              </a:solidFill>
            </a:endParaRPr>
          </a:p>
          <a:p>
            <a:pPr marL="45720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chemeClr val="lt1"/>
                </a:solidFill>
              </a:rPr>
              <a:t> Тел. (812) 553-18-75</a:t>
            </a:r>
            <a:endParaRPr>
              <a:solidFill>
                <a:schemeClr val="lt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7"/>
          <p:cNvSpPr txBox="1">
            <a:spLocks noGrp="1"/>
          </p:cNvSpPr>
          <p:nvPr>
            <p:ph type="title"/>
          </p:nvPr>
        </p:nvSpPr>
        <p:spPr>
          <a:xfrm>
            <a:off x="157775" y="1719750"/>
            <a:ext cx="2792700" cy="2856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3600">
                <a:latin typeface="Arial"/>
                <a:ea typeface="Arial"/>
                <a:cs typeface="Arial"/>
                <a:sym typeface="Arial"/>
              </a:rPr>
              <a:t>Основание</a:t>
            </a:r>
            <a:endParaRPr sz="2200"/>
          </a:p>
        </p:txBody>
      </p:sp>
      <p:sp>
        <p:nvSpPr>
          <p:cNvPr id="89" name="Google Shape;89;p17"/>
          <p:cNvSpPr txBox="1">
            <a:spLocks noGrp="1"/>
          </p:cNvSpPr>
          <p:nvPr>
            <p:ph type="body" idx="1"/>
          </p:nvPr>
        </p:nvSpPr>
        <p:spPr>
          <a:xfrm>
            <a:off x="3268718" y="307975"/>
            <a:ext cx="5612524" cy="4268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500"/>
              </a:spcBef>
              <a:spcAft>
                <a:spcPts val="0"/>
              </a:spcAft>
              <a:buNone/>
            </a:pPr>
            <a:r>
              <a:rPr lang="ru" sz="2200" b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Распоряжение Комитета по образованию №2294-р от 16.08.2021 г.</a:t>
            </a:r>
            <a:endParaRPr sz="2200" b="1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spcBef>
                <a:spcPts val="500"/>
              </a:spcBef>
              <a:spcAft>
                <a:spcPts val="0"/>
              </a:spcAft>
              <a:buNone/>
            </a:pPr>
            <a:endParaRPr sz="220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spcBef>
                <a:spcPts val="500"/>
              </a:spcBef>
              <a:spcAft>
                <a:spcPts val="0"/>
              </a:spcAft>
              <a:buNone/>
            </a:pPr>
            <a:r>
              <a:rPr lang="ru" sz="22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«Об утверждении Плана мероприятий по профилактике суицидального поведения среди несовершеннолетних, обучающихся в образовательных учреждениях Санкт-Петербурга, на 2021-2022 уч.год»</a:t>
            </a:r>
            <a:endParaRPr sz="220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endParaRPr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" name="Google Shape;94;p1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820275" y="777775"/>
            <a:ext cx="3999400" cy="2008394"/>
          </a:xfrm>
          <a:prstGeom prst="rect">
            <a:avLst/>
          </a:prstGeom>
          <a:noFill/>
          <a:ln>
            <a:noFill/>
          </a:ln>
        </p:spPr>
      </p:pic>
      <p:sp>
        <p:nvSpPr>
          <p:cNvPr id="95" name="Google Shape;95;p18"/>
          <p:cNvSpPr txBox="1">
            <a:spLocks noGrp="1"/>
          </p:cNvSpPr>
          <p:nvPr>
            <p:ph type="body" idx="1"/>
          </p:nvPr>
        </p:nvSpPr>
        <p:spPr>
          <a:xfrm>
            <a:off x="333200" y="546225"/>
            <a:ext cx="4417476" cy="3142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018"/>
              <a:buNone/>
            </a:pPr>
            <a:r>
              <a:rPr lang="ru" sz="1800" dirty="0">
                <a:solidFill>
                  <a:schemeClr val="dk1"/>
                </a:solidFill>
                <a:latin typeface="Arial" pitchFamily="34" charset="0"/>
                <a:cs typeface="Arial" pitchFamily="34" charset="0"/>
              </a:rPr>
              <a:t>п. 1.3 «Регулярное информирование несовершеннолетних и их родителей (законных представителей) о действующих службах экстренной психологической помощи детям и членам их семей, а также детском телефоне доверия, Интернет-ресурсах, посредством которых оказывается психологическая помощь, и  иных возможностях получения несовершеннолетними и членам их семей помощи в кризисных ситуациях.</a:t>
            </a:r>
            <a:endParaRPr sz="1800" dirty="0">
              <a:solidFill>
                <a:schemeClr val="dk1"/>
              </a:solidFill>
              <a:latin typeface="Arial" pitchFamily="34" charset="0"/>
              <a:cs typeface="Arial" pitchFamily="34" charset="0"/>
            </a:endParaRPr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SzPts val="1018"/>
              <a:buNone/>
            </a:pPr>
            <a:endParaRPr sz="1580" dirty="0"/>
          </a:p>
        </p:txBody>
      </p:sp>
      <p:pic>
        <p:nvPicPr>
          <p:cNvPr id="96" name="Google Shape;96;p18"/>
          <p:cNvPicPr preferRelativeResize="0"/>
          <p:nvPr/>
        </p:nvPicPr>
        <p:blipFill>
          <a:blip r:embed="rId4">
            <a:alphaModFix/>
            <a:lum bright="70000" contrast="-70000"/>
          </a:blip>
          <a:stretch>
            <a:fillRect/>
          </a:stretch>
        </p:blipFill>
        <p:spPr>
          <a:xfrm>
            <a:off x="5191400" y="3360625"/>
            <a:ext cx="3857400" cy="1235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1" name="Google Shape;101;p19"/>
          <p:cNvPicPr preferRelativeResize="0"/>
          <p:nvPr/>
        </p:nvPicPr>
        <p:blipFill rotWithShape="1">
          <a:blip r:embed="rId3">
            <a:alphaModFix/>
          </a:blip>
          <a:srcRect l="11372" r="11101"/>
          <a:stretch/>
        </p:blipFill>
        <p:spPr>
          <a:xfrm>
            <a:off x="5244625" y="1286262"/>
            <a:ext cx="3543501" cy="2570975"/>
          </a:xfrm>
          <a:prstGeom prst="rect">
            <a:avLst/>
          </a:prstGeom>
          <a:noFill/>
          <a:ln>
            <a:noFill/>
          </a:ln>
        </p:spPr>
      </p:pic>
      <p:sp>
        <p:nvSpPr>
          <p:cNvPr id="102" name="Google Shape;102;p19"/>
          <p:cNvSpPr txBox="1">
            <a:spLocks noGrp="1"/>
          </p:cNvSpPr>
          <p:nvPr>
            <p:ph type="body" idx="1"/>
          </p:nvPr>
        </p:nvSpPr>
        <p:spPr>
          <a:xfrm>
            <a:off x="220875" y="457550"/>
            <a:ext cx="4884600" cy="3974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900" dirty="0">
                <a:solidFill>
                  <a:srgbClr val="000000"/>
                </a:solidFill>
              </a:rPr>
              <a:t>На информационных стендах и на сайтах образовательных учреждениях необходимо разместить информацию о ресурсах помощи и поддержки в кризисных ситуациях.</a:t>
            </a:r>
            <a:endParaRPr sz="1900" dirty="0">
              <a:solidFill>
                <a:srgbClr val="000000"/>
              </a:solidFill>
            </a:endParaRPr>
          </a:p>
          <a:p>
            <a:pPr marL="457200" lvl="0" indent="-349250" algn="l" rtl="0"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900"/>
              <a:buChar char="❏"/>
            </a:pPr>
            <a:r>
              <a:rPr lang="ru" sz="1900" b="1" dirty="0" smtClean="0">
                <a:solidFill>
                  <a:srgbClr val="000000"/>
                </a:solidFill>
              </a:rPr>
              <a:t>Телефон </a:t>
            </a:r>
            <a:r>
              <a:rPr lang="ru" sz="1900" b="1" dirty="0">
                <a:solidFill>
                  <a:srgbClr val="000000"/>
                </a:solidFill>
              </a:rPr>
              <a:t>доверия </a:t>
            </a:r>
            <a:endParaRPr sz="1900" b="1" dirty="0">
              <a:solidFill>
                <a:srgbClr val="000000"/>
              </a:solidFill>
            </a:endParaRPr>
          </a:p>
          <a:p>
            <a:pPr marL="457200" lvl="0" indent="-34925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Char char="❏"/>
            </a:pPr>
            <a:r>
              <a:rPr lang="ru" sz="1900" b="1" dirty="0">
                <a:solidFill>
                  <a:srgbClr val="000000"/>
                </a:solidFill>
              </a:rPr>
              <a:t>Кризисная служба на базе ГБУ ДО ЦППМСП Выборгского района Санкт-Петербурга</a:t>
            </a:r>
            <a:endParaRPr sz="1900" b="1" dirty="0">
              <a:solidFill>
                <a:srgbClr val="000000"/>
              </a:solidFill>
            </a:endParaRPr>
          </a:p>
          <a:p>
            <a:pPr marL="457200" lvl="0" indent="-34925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Char char="❏"/>
            </a:pPr>
            <a:r>
              <a:rPr lang="ru" sz="1900" b="1" dirty="0">
                <a:solidFill>
                  <a:srgbClr val="000000"/>
                </a:solidFill>
              </a:rPr>
              <a:t>Электронные ресурсы</a:t>
            </a:r>
            <a:endParaRPr sz="1900" b="1" dirty="0">
              <a:solidFill>
                <a:srgbClr val="000000"/>
              </a:solidFill>
            </a:endParaRPr>
          </a:p>
        </p:txBody>
      </p:sp>
      <p:sp>
        <p:nvSpPr>
          <p:cNvPr id="103" name="Google Shape;103;p19"/>
          <p:cNvSpPr txBox="1"/>
          <p:nvPr/>
        </p:nvSpPr>
        <p:spPr>
          <a:xfrm>
            <a:off x="394450" y="4370400"/>
            <a:ext cx="8393700" cy="477000"/>
          </a:xfrm>
          <a:prstGeom prst="rect">
            <a:avLst/>
          </a:prstGeom>
          <a:noFill/>
          <a:ln w="2540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900" b="1">
                <a:latin typeface="Roboto"/>
                <a:ea typeface="Roboto"/>
                <a:cs typeface="Roboto"/>
                <a:sym typeface="Roboto"/>
              </a:rPr>
              <a:t>Информация должна быть доступна обучающимся и родителям!</a:t>
            </a:r>
            <a:endParaRPr sz="1900" b="1"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20"/>
          <p:cNvSpPr txBox="1">
            <a:spLocks noGrp="1"/>
          </p:cNvSpPr>
          <p:nvPr>
            <p:ph type="title"/>
          </p:nvPr>
        </p:nvSpPr>
        <p:spPr>
          <a:xfrm>
            <a:off x="157775" y="1719750"/>
            <a:ext cx="2792700" cy="2856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2300">
                <a:latin typeface="Arial"/>
                <a:ea typeface="Arial"/>
                <a:cs typeface="Arial"/>
                <a:sym typeface="Arial"/>
              </a:rPr>
              <a:t>Общероссийский телефон доверия для детей и подростков</a:t>
            </a:r>
            <a:endParaRPr sz="900"/>
          </a:p>
        </p:txBody>
      </p:sp>
      <p:pic>
        <p:nvPicPr>
          <p:cNvPr id="109" name="Google Shape;109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535475" y="489100"/>
            <a:ext cx="5142199" cy="42068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21"/>
          <p:cNvSpPr txBox="1">
            <a:spLocks noGrp="1"/>
          </p:cNvSpPr>
          <p:nvPr>
            <p:ph type="title"/>
          </p:nvPr>
        </p:nvSpPr>
        <p:spPr>
          <a:xfrm>
            <a:off x="157775" y="1041325"/>
            <a:ext cx="2792700" cy="353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3400">
                <a:latin typeface="Arial"/>
                <a:ea typeface="Arial"/>
                <a:cs typeface="Arial"/>
                <a:sym typeface="Arial"/>
              </a:rPr>
              <a:t>Мифы и реальность</a:t>
            </a:r>
            <a:endParaRPr sz="2000"/>
          </a:p>
        </p:txBody>
      </p:sp>
      <p:sp>
        <p:nvSpPr>
          <p:cNvPr id="115" name="Google Shape;115;p21"/>
          <p:cNvSpPr txBox="1">
            <a:spLocks noGrp="1"/>
          </p:cNvSpPr>
          <p:nvPr>
            <p:ph type="body" idx="1"/>
          </p:nvPr>
        </p:nvSpPr>
        <p:spPr>
          <a:xfrm>
            <a:off x="3329075" y="205100"/>
            <a:ext cx="5664300" cy="4780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5000"/>
              </a:lnSpc>
              <a:spcBef>
                <a:spcPts val="600"/>
              </a:spcBef>
              <a:spcAft>
                <a:spcPts val="0"/>
              </a:spcAft>
              <a:buSzPts val="770"/>
              <a:buNone/>
            </a:pPr>
            <a:r>
              <a:rPr lang="ru" sz="3550" b="1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№1</a:t>
            </a:r>
            <a:endParaRPr sz="3550" b="1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05000"/>
              </a:lnSpc>
              <a:spcBef>
                <a:spcPts val="600"/>
              </a:spcBef>
              <a:spcAft>
                <a:spcPts val="0"/>
              </a:spcAft>
              <a:buSzPts val="770"/>
              <a:buNone/>
            </a:pPr>
            <a:endParaRPr sz="2050" b="1" dirty="0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05000"/>
              </a:lnSpc>
              <a:spcBef>
                <a:spcPts val="600"/>
              </a:spcBef>
              <a:spcAft>
                <a:spcPts val="0"/>
              </a:spcAft>
              <a:buSzPts val="770"/>
              <a:buNone/>
            </a:pPr>
            <a:r>
              <a:rPr lang="ru" sz="2050" b="1" dirty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Миф</a:t>
            </a:r>
            <a:r>
              <a:rPr lang="ru" sz="2050" dirty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: Обращение ребенка </a:t>
            </a:r>
            <a:r>
              <a:rPr lang="ru" sz="2050" dirty="0" smtClean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будет </a:t>
            </a:r>
            <a:r>
              <a:rPr lang="ru" sz="2050" dirty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записано, и родители узнают, что он звонил и жаловался на них.</a:t>
            </a:r>
            <a:endParaRPr sz="2050" dirty="0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05000"/>
              </a:lnSpc>
              <a:spcBef>
                <a:spcPts val="600"/>
              </a:spcBef>
              <a:spcAft>
                <a:spcPts val="0"/>
              </a:spcAft>
              <a:buSzPts val="770"/>
              <a:buNone/>
            </a:pPr>
            <a:endParaRPr sz="2050" dirty="0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05000"/>
              </a:lnSpc>
              <a:spcBef>
                <a:spcPts val="600"/>
              </a:spcBef>
              <a:spcAft>
                <a:spcPts val="0"/>
              </a:spcAft>
              <a:buSzPts val="770"/>
              <a:buNone/>
            </a:pPr>
            <a:r>
              <a:rPr lang="ru" sz="2050" b="1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Факт</a:t>
            </a:r>
            <a:r>
              <a:rPr lang="ru" sz="205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: Разговоры с абонентами не записываются, и даже не определяются номера телефонов:  психолог никогда не узнает, кто и откуда ему позвонил.</a:t>
            </a:r>
            <a:endParaRPr sz="205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05000"/>
              </a:lnSpc>
              <a:spcBef>
                <a:spcPts val="0"/>
              </a:spcBef>
              <a:spcAft>
                <a:spcPts val="1600"/>
              </a:spcAft>
              <a:buSzPts val="770"/>
              <a:buNone/>
            </a:pPr>
            <a:endParaRPr sz="1540" b="1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6" name="Google Shape;116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70525" y="2486850"/>
            <a:ext cx="2367200" cy="20896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22"/>
          <p:cNvSpPr txBox="1">
            <a:spLocks noGrp="1"/>
          </p:cNvSpPr>
          <p:nvPr>
            <p:ph type="title"/>
          </p:nvPr>
        </p:nvSpPr>
        <p:spPr>
          <a:xfrm>
            <a:off x="157775" y="1041325"/>
            <a:ext cx="2792700" cy="353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3400">
                <a:latin typeface="Arial"/>
                <a:ea typeface="Arial"/>
                <a:cs typeface="Arial"/>
                <a:sym typeface="Arial"/>
              </a:rPr>
              <a:t>Мифы и реальность</a:t>
            </a:r>
            <a:endParaRPr sz="2000"/>
          </a:p>
        </p:txBody>
      </p:sp>
      <p:sp>
        <p:nvSpPr>
          <p:cNvPr id="122" name="Google Shape;122;p22"/>
          <p:cNvSpPr txBox="1">
            <a:spLocks noGrp="1"/>
          </p:cNvSpPr>
          <p:nvPr>
            <p:ph type="body" idx="1"/>
          </p:nvPr>
        </p:nvSpPr>
        <p:spPr>
          <a:xfrm>
            <a:off x="3329075" y="362875"/>
            <a:ext cx="5664300" cy="4623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5000"/>
              </a:lnSpc>
              <a:spcBef>
                <a:spcPts val="600"/>
              </a:spcBef>
              <a:spcAft>
                <a:spcPts val="0"/>
              </a:spcAft>
              <a:buSzPts val="770"/>
              <a:buNone/>
            </a:pPr>
            <a:r>
              <a:rPr lang="ru" sz="3550" b="1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№2</a:t>
            </a:r>
            <a:endParaRPr sz="3550" b="1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05000"/>
              </a:lnSpc>
              <a:spcBef>
                <a:spcPts val="600"/>
              </a:spcBef>
              <a:spcAft>
                <a:spcPts val="0"/>
              </a:spcAft>
              <a:buSzPts val="770"/>
              <a:buNone/>
            </a:pPr>
            <a:endParaRPr sz="2050" b="1" dirty="0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05000"/>
              </a:lnSpc>
              <a:spcBef>
                <a:spcPts val="600"/>
              </a:spcBef>
              <a:spcAft>
                <a:spcPts val="0"/>
              </a:spcAft>
              <a:buSzPts val="770"/>
              <a:buNone/>
            </a:pPr>
            <a:r>
              <a:rPr lang="ru" sz="2050" b="1" dirty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Миф</a:t>
            </a:r>
            <a:r>
              <a:rPr lang="ru" sz="2050" dirty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: Звонки на </a:t>
            </a:r>
            <a:r>
              <a:rPr lang="ru" sz="2050" dirty="0" smtClean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Телефон </a:t>
            </a:r>
            <a:r>
              <a:rPr lang="ru" sz="2050" dirty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доверия платные, действует специальный социальный тариф.</a:t>
            </a:r>
            <a:endParaRPr sz="2050" dirty="0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05000"/>
              </a:lnSpc>
              <a:spcBef>
                <a:spcPts val="600"/>
              </a:spcBef>
              <a:spcAft>
                <a:spcPts val="0"/>
              </a:spcAft>
              <a:buSzPts val="770"/>
              <a:buNone/>
            </a:pPr>
            <a:endParaRPr sz="2050" dirty="0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05000"/>
              </a:lnSpc>
              <a:spcBef>
                <a:spcPts val="600"/>
              </a:spcBef>
              <a:spcAft>
                <a:spcPts val="0"/>
              </a:spcAft>
              <a:buSzPts val="770"/>
              <a:buNone/>
            </a:pPr>
            <a:r>
              <a:rPr lang="ru" sz="2050" b="1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Факт</a:t>
            </a:r>
            <a:r>
              <a:rPr lang="ru" sz="205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: Звонки на детский телефон доверия по всей России бесплатные. Но телефон не должен быть отключен от услуг связи.</a:t>
            </a:r>
            <a:endParaRPr sz="205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05000"/>
              </a:lnSpc>
              <a:spcBef>
                <a:spcPts val="0"/>
              </a:spcBef>
              <a:spcAft>
                <a:spcPts val="1600"/>
              </a:spcAft>
              <a:buSzPts val="770"/>
              <a:buNone/>
            </a:pPr>
            <a:endParaRPr sz="1540" b="1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23" name="Google Shape;123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70525" y="2486850"/>
            <a:ext cx="2367200" cy="20896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23"/>
          <p:cNvSpPr txBox="1">
            <a:spLocks noGrp="1"/>
          </p:cNvSpPr>
          <p:nvPr>
            <p:ph type="title"/>
          </p:nvPr>
        </p:nvSpPr>
        <p:spPr>
          <a:xfrm>
            <a:off x="157775" y="1041325"/>
            <a:ext cx="2792700" cy="353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3400">
                <a:latin typeface="Arial"/>
                <a:ea typeface="Arial"/>
                <a:cs typeface="Arial"/>
                <a:sym typeface="Arial"/>
              </a:rPr>
              <a:t>Мифы и реальность</a:t>
            </a:r>
            <a:endParaRPr sz="2000"/>
          </a:p>
        </p:txBody>
      </p:sp>
      <p:sp>
        <p:nvSpPr>
          <p:cNvPr id="129" name="Google Shape;129;p23"/>
          <p:cNvSpPr txBox="1">
            <a:spLocks noGrp="1"/>
          </p:cNvSpPr>
          <p:nvPr>
            <p:ph type="body" idx="1"/>
          </p:nvPr>
        </p:nvSpPr>
        <p:spPr>
          <a:xfrm>
            <a:off x="3439525" y="205100"/>
            <a:ext cx="5348700" cy="4843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500"/>
              </a:spcBef>
              <a:spcAft>
                <a:spcPts val="0"/>
              </a:spcAft>
              <a:buNone/>
            </a:pPr>
            <a:r>
              <a:rPr lang="ru" sz="35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№3</a:t>
            </a:r>
            <a:endParaRPr sz="3500" b="1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just" rtl="0">
              <a:spcBef>
                <a:spcPts val="500"/>
              </a:spcBef>
              <a:spcAft>
                <a:spcPts val="0"/>
              </a:spcAft>
              <a:buNone/>
            </a:pPr>
            <a:endParaRPr b="1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just" rtl="0">
              <a:spcBef>
                <a:spcPts val="500"/>
              </a:spcBef>
              <a:spcAft>
                <a:spcPts val="0"/>
              </a:spcAft>
              <a:buNone/>
            </a:pPr>
            <a:r>
              <a:rPr lang="ru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Миф</a:t>
            </a:r>
            <a:r>
              <a:rPr lang="ru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: Сильный человек не нуждается в посторонней помощи. Наши проблемы – это наша ответственность, и только нам известно, как лучше разобраться в ситуации.</a:t>
            </a:r>
            <a:endParaRPr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just" rtl="0">
              <a:spcBef>
                <a:spcPts val="500"/>
              </a:spcBef>
              <a:spcAft>
                <a:spcPts val="0"/>
              </a:spcAft>
              <a:buNone/>
            </a:pPr>
            <a:endParaRPr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just" rtl="0">
              <a:spcBef>
                <a:spcPts val="500"/>
              </a:spcBef>
              <a:spcAft>
                <a:spcPts val="0"/>
              </a:spcAft>
              <a:buNone/>
            </a:pPr>
            <a:r>
              <a:rPr lang="ru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Факт</a:t>
            </a:r>
            <a:r>
              <a:rPr lang="ru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: Каждый человек может оказаться в новой и трудной для себя ситуации, когда нужна профессиональная поддержка.  Только сильный и уверенный в своих силах человек может признавать свои слабости и просить о помощи.</a:t>
            </a:r>
            <a:endParaRPr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just" rtl="0">
              <a:spcBef>
                <a:spcPts val="500"/>
              </a:spcBef>
              <a:spcAft>
                <a:spcPts val="0"/>
              </a:spcAft>
              <a:buNone/>
            </a:pPr>
            <a:endParaRPr sz="1450" b="1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30" name="Google Shape;130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70525" y="2486850"/>
            <a:ext cx="2367200" cy="20896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24"/>
          <p:cNvSpPr txBox="1">
            <a:spLocks noGrp="1"/>
          </p:cNvSpPr>
          <p:nvPr>
            <p:ph type="title"/>
          </p:nvPr>
        </p:nvSpPr>
        <p:spPr>
          <a:xfrm>
            <a:off x="157775" y="1041325"/>
            <a:ext cx="2792700" cy="353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3400">
                <a:latin typeface="Arial"/>
                <a:ea typeface="Arial"/>
                <a:cs typeface="Arial"/>
                <a:sym typeface="Arial"/>
              </a:rPr>
              <a:t>Мифы и реальность</a:t>
            </a:r>
            <a:endParaRPr sz="2000"/>
          </a:p>
        </p:txBody>
      </p:sp>
      <p:sp>
        <p:nvSpPr>
          <p:cNvPr id="136" name="Google Shape;136;p24"/>
          <p:cNvSpPr txBox="1">
            <a:spLocks noGrp="1"/>
          </p:cNvSpPr>
          <p:nvPr>
            <p:ph type="body" idx="1"/>
          </p:nvPr>
        </p:nvSpPr>
        <p:spPr>
          <a:xfrm>
            <a:off x="3329075" y="205100"/>
            <a:ext cx="5664300" cy="4780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500"/>
              </a:spcBef>
              <a:spcAft>
                <a:spcPts val="0"/>
              </a:spcAft>
              <a:buNone/>
            </a:pPr>
            <a:r>
              <a:rPr lang="ru" sz="3500" b="1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№4</a:t>
            </a:r>
            <a:endParaRPr sz="3500" b="1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just" rtl="0">
              <a:spcBef>
                <a:spcPts val="500"/>
              </a:spcBef>
              <a:spcAft>
                <a:spcPts val="0"/>
              </a:spcAft>
              <a:buNone/>
            </a:pPr>
            <a:r>
              <a:rPr lang="ru" b="1" dirty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Миф</a:t>
            </a:r>
            <a:r>
              <a:rPr lang="ru" dirty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: По Телефону доверия можно звонить только с очень серьезными проблемами, такими как желание умереть, смерть близкого, насилие, травля и так далее.  Если  у вас  конфликт в семье, проблемы в школе или личной жизни, то это не повод звонить и тратить время специалистов на всякие глупости.</a:t>
            </a:r>
            <a:endParaRPr dirty="0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just" rtl="0">
              <a:spcBef>
                <a:spcPts val="500"/>
              </a:spcBef>
              <a:spcAft>
                <a:spcPts val="0"/>
              </a:spcAft>
              <a:buNone/>
            </a:pPr>
            <a:endParaRPr dirty="0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just" rtl="0">
              <a:spcBef>
                <a:spcPts val="500"/>
              </a:spcBef>
              <a:spcAft>
                <a:spcPts val="0"/>
              </a:spcAft>
              <a:buNone/>
            </a:pPr>
            <a:r>
              <a:rPr lang="ru" b="1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Факт</a:t>
            </a:r>
            <a:r>
              <a:rPr lang="ru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: Психологи детского телефона доверия готовы выслушать и помочь любому ребенку, подростку или родителю, который позвонит. </a:t>
            </a:r>
            <a:r>
              <a:rPr lang="ru" dirty="0" smtClean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Нет </a:t>
            </a:r>
            <a:r>
              <a:rPr lang="ru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неважных </a:t>
            </a:r>
            <a:r>
              <a:rPr lang="ru" dirty="0" smtClean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проблем!</a:t>
            </a:r>
            <a:endParaRPr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05000"/>
              </a:lnSpc>
              <a:spcBef>
                <a:spcPts val="600"/>
              </a:spcBef>
              <a:spcAft>
                <a:spcPts val="0"/>
              </a:spcAft>
              <a:buSzPts val="770"/>
              <a:buNone/>
            </a:pPr>
            <a:endParaRPr sz="1650" b="1" dirty="0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37" name="Google Shape;137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70525" y="2486850"/>
            <a:ext cx="2367200" cy="20896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25"/>
          <p:cNvSpPr txBox="1">
            <a:spLocks noGrp="1"/>
          </p:cNvSpPr>
          <p:nvPr>
            <p:ph type="title"/>
          </p:nvPr>
        </p:nvSpPr>
        <p:spPr>
          <a:xfrm>
            <a:off x="157775" y="1041325"/>
            <a:ext cx="2792700" cy="353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3400">
                <a:latin typeface="Arial"/>
                <a:ea typeface="Arial"/>
                <a:cs typeface="Arial"/>
                <a:sym typeface="Arial"/>
              </a:rPr>
              <a:t>Мифы и реальность</a:t>
            </a:r>
            <a:endParaRPr sz="2000"/>
          </a:p>
        </p:txBody>
      </p:sp>
      <p:sp>
        <p:nvSpPr>
          <p:cNvPr id="143" name="Google Shape;143;p25"/>
          <p:cNvSpPr txBox="1">
            <a:spLocks noGrp="1"/>
          </p:cNvSpPr>
          <p:nvPr>
            <p:ph type="body" idx="1"/>
          </p:nvPr>
        </p:nvSpPr>
        <p:spPr>
          <a:xfrm>
            <a:off x="3329075" y="362875"/>
            <a:ext cx="5664300" cy="462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500"/>
              </a:spcBef>
              <a:spcAft>
                <a:spcPts val="0"/>
              </a:spcAft>
              <a:buNone/>
            </a:pPr>
            <a:r>
              <a:rPr lang="ru" sz="35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№5</a:t>
            </a:r>
            <a:endParaRPr sz="3500" b="1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just" rtl="0">
              <a:spcBef>
                <a:spcPts val="500"/>
              </a:spcBef>
              <a:spcAft>
                <a:spcPts val="0"/>
              </a:spcAft>
              <a:buNone/>
            </a:pPr>
            <a:r>
              <a:rPr lang="ru" sz="20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Миф</a:t>
            </a:r>
            <a:r>
              <a:rPr lang="ru" sz="200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: Детский телефон доверия является площадкой для получения профессионального опыта начинающими психологами. Часто консультантами на телефоне работают неравнодушные волонтеры.</a:t>
            </a:r>
            <a:endParaRPr sz="2000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just" rtl="0">
              <a:spcBef>
                <a:spcPts val="500"/>
              </a:spcBef>
              <a:spcAft>
                <a:spcPts val="0"/>
              </a:spcAft>
              <a:buNone/>
            </a:pPr>
            <a:endParaRPr sz="2000" b="1">
              <a:solidFill>
                <a:srgbClr val="4F81BD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just" rtl="0">
              <a:spcBef>
                <a:spcPts val="500"/>
              </a:spcBef>
              <a:spcAft>
                <a:spcPts val="0"/>
              </a:spcAft>
              <a:buNone/>
            </a:pPr>
            <a:r>
              <a:rPr lang="ru" sz="20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Факт</a:t>
            </a:r>
            <a:r>
              <a:rPr lang="ru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: На телефоне доверия работают только опытные психологи, прошедшие серьезную личностную и профессиональную подготовку.</a:t>
            </a:r>
            <a:endParaRPr sz="2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05000"/>
              </a:lnSpc>
              <a:spcBef>
                <a:spcPts val="600"/>
              </a:spcBef>
              <a:spcAft>
                <a:spcPts val="0"/>
              </a:spcAft>
              <a:buSzPts val="770"/>
              <a:buNone/>
            </a:pPr>
            <a:endParaRPr b="1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44" name="Google Shape;144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70525" y="2486850"/>
            <a:ext cx="2367200" cy="20896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26"/>
          <p:cNvSpPr txBox="1">
            <a:spLocks noGrp="1"/>
          </p:cNvSpPr>
          <p:nvPr>
            <p:ph type="title"/>
          </p:nvPr>
        </p:nvSpPr>
        <p:spPr>
          <a:xfrm>
            <a:off x="157775" y="1041325"/>
            <a:ext cx="2792700" cy="353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3400">
                <a:latin typeface="Arial"/>
                <a:ea typeface="Arial"/>
                <a:cs typeface="Arial"/>
                <a:sym typeface="Arial"/>
              </a:rPr>
              <a:t>Мифы и реальность</a:t>
            </a:r>
            <a:endParaRPr sz="2000"/>
          </a:p>
        </p:txBody>
      </p:sp>
      <p:sp>
        <p:nvSpPr>
          <p:cNvPr id="150" name="Google Shape;150;p26"/>
          <p:cNvSpPr txBox="1">
            <a:spLocks noGrp="1"/>
          </p:cNvSpPr>
          <p:nvPr>
            <p:ph type="body" idx="1"/>
          </p:nvPr>
        </p:nvSpPr>
        <p:spPr>
          <a:xfrm>
            <a:off x="3329075" y="299775"/>
            <a:ext cx="5664300" cy="4686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just" rtl="0">
              <a:spcBef>
                <a:spcPts val="500"/>
              </a:spcBef>
              <a:spcAft>
                <a:spcPts val="0"/>
              </a:spcAft>
              <a:buNone/>
            </a:pPr>
            <a:endParaRPr sz="2000" b="1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ctr" rtl="0">
              <a:spcBef>
                <a:spcPts val="500"/>
              </a:spcBef>
              <a:spcAft>
                <a:spcPts val="0"/>
              </a:spcAft>
              <a:buNone/>
            </a:pPr>
            <a:r>
              <a:rPr lang="ru" sz="35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№6</a:t>
            </a:r>
            <a:endParaRPr sz="3500" b="1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just" rtl="0">
              <a:spcBef>
                <a:spcPts val="500"/>
              </a:spcBef>
              <a:spcAft>
                <a:spcPts val="0"/>
              </a:spcAft>
              <a:buNone/>
            </a:pPr>
            <a:r>
              <a:rPr lang="ru" sz="20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Миф</a:t>
            </a:r>
            <a:r>
              <a:rPr lang="ru" sz="200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: Разговорами проблему не решишь. Один звонок жизнь не изменит, не имеет смысла тратить время на пустые разговоры.</a:t>
            </a:r>
            <a:endParaRPr sz="2000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just" rtl="0">
              <a:spcBef>
                <a:spcPts val="500"/>
              </a:spcBef>
              <a:spcAft>
                <a:spcPts val="0"/>
              </a:spcAft>
              <a:buNone/>
            </a:pPr>
            <a:endParaRPr sz="2000" b="1">
              <a:solidFill>
                <a:srgbClr val="4F81BD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just" rtl="0">
              <a:spcBef>
                <a:spcPts val="500"/>
              </a:spcBef>
              <a:spcAft>
                <a:spcPts val="0"/>
              </a:spcAft>
              <a:buNone/>
            </a:pPr>
            <a:r>
              <a:rPr lang="ru" sz="20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Факт</a:t>
            </a:r>
            <a:r>
              <a:rPr lang="ru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: Во время разговора можно найти вариант решения проблемы или поменять отношение к ситуации, посмотрев на нее с другой стороны.</a:t>
            </a:r>
            <a:endParaRPr sz="2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05000"/>
              </a:lnSpc>
              <a:spcBef>
                <a:spcPts val="600"/>
              </a:spcBef>
              <a:spcAft>
                <a:spcPts val="0"/>
              </a:spcAft>
              <a:buSzPts val="770"/>
              <a:buNone/>
            </a:pPr>
            <a:endParaRPr b="1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51" name="Google Shape;151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70525" y="2486850"/>
            <a:ext cx="2367200" cy="20896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27"/>
          <p:cNvSpPr txBox="1">
            <a:spLocks noGrp="1"/>
          </p:cNvSpPr>
          <p:nvPr>
            <p:ph type="title"/>
          </p:nvPr>
        </p:nvSpPr>
        <p:spPr>
          <a:xfrm>
            <a:off x="157775" y="1025550"/>
            <a:ext cx="2792700" cy="3551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ru" sz="2260">
                <a:latin typeface="Arial"/>
                <a:ea typeface="Arial"/>
                <a:cs typeface="Arial"/>
                <a:sym typeface="Arial"/>
              </a:rPr>
              <a:t>Кризисная служба работает на базе ГБУ ДО ЦППМСП Выборгского района Санкт-Петербурга с 2018 года</a:t>
            </a:r>
            <a:endParaRPr sz="1000"/>
          </a:p>
        </p:txBody>
      </p:sp>
      <p:sp>
        <p:nvSpPr>
          <p:cNvPr id="157" name="Google Shape;157;p27"/>
          <p:cNvSpPr txBox="1">
            <a:spLocks noGrp="1"/>
          </p:cNvSpPr>
          <p:nvPr>
            <p:ph type="body" idx="1"/>
          </p:nvPr>
        </p:nvSpPr>
        <p:spPr>
          <a:xfrm>
            <a:off x="3897075" y="1561975"/>
            <a:ext cx="5096400" cy="3423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just" rtl="0">
              <a:spcBef>
                <a:spcPts val="500"/>
              </a:spcBef>
              <a:spcAft>
                <a:spcPts val="0"/>
              </a:spcAft>
              <a:buNone/>
            </a:pPr>
            <a:endParaRPr sz="2000" b="1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05000"/>
              </a:lnSpc>
              <a:spcBef>
                <a:spcPts val="600"/>
              </a:spcBef>
              <a:spcAft>
                <a:spcPts val="0"/>
              </a:spcAft>
              <a:buSzPts val="770"/>
              <a:buNone/>
            </a:pPr>
            <a:endParaRPr b="1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58" name="Google Shape;158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279228" y="252248"/>
            <a:ext cx="5648196" cy="462455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28"/>
          <p:cNvSpPr txBox="1">
            <a:spLocks noGrp="1"/>
          </p:cNvSpPr>
          <p:nvPr>
            <p:ph type="title"/>
          </p:nvPr>
        </p:nvSpPr>
        <p:spPr>
          <a:xfrm>
            <a:off x="78900" y="362875"/>
            <a:ext cx="2871600" cy="415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2000" b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Кризисная ситуация рассматривается как фактор, приводящий к нарушению психического (душевного) и физического  равновесия личности, возникшего в результате средовых воздействий. При этом человек не способен решить проблему самостоятельно. </a:t>
            </a:r>
            <a:endParaRPr sz="2000" b="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ctr" rtl="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None/>
            </a:pPr>
            <a:endParaRPr sz="19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4" name="Google Shape;164;p28"/>
          <p:cNvSpPr txBox="1">
            <a:spLocks noGrp="1"/>
          </p:cNvSpPr>
          <p:nvPr>
            <p:ph type="body" idx="1"/>
          </p:nvPr>
        </p:nvSpPr>
        <p:spPr>
          <a:xfrm>
            <a:off x="3202850" y="173550"/>
            <a:ext cx="5790600" cy="4812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ru" sz="20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" sz="2300" b="1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Направление деятельности Кризисной службы</a:t>
            </a:r>
            <a:endParaRPr sz="22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just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Font typeface="Wingdings" pitchFamily="2" charset="2"/>
              <a:buChar char="q"/>
            </a:pPr>
            <a:r>
              <a:rPr lang="ru" sz="2000" dirty="0" smtClea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Оказание </a:t>
            </a:r>
            <a:r>
              <a:rPr lang="ru" sz="2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экстренной психологической помощи детям, их родителям (законным представителям) в кризисной ситуации;</a:t>
            </a:r>
            <a:endParaRPr sz="200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just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Font typeface="Wingdings" pitchFamily="2" charset="2"/>
              <a:buChar char="q"/>
            </a:pPr>
            <a:r>
              <a:rPr lang="ru" sz="2000" dirty="0" smtClea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Обеспечение </a:t>
            </a:r>
            <a:r>
              <a:rPr lang="ru" sz="2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поддержки в трудной или кризисной ситуации;</a:t>
            </a:r>
            <a:endParaRPr sz="200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just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Font typeface="Wingdings" pitchFamily="2" charset="2"/>
              <a:buChar char="q"/>
            </a:pPr>
            <a:r>
              <a:rPr lang="ru" sz="2000" dirty="0" smtClea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Осуществление </a:t>
            </a:r>
            <a:r>
              <a:rPr lang="ru" sz="2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профилактики и выявление случаев жестокого обращения с детьми;</a:t>
            </a:r>
            <a:endParaRPr sz="200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just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Font typeface="Wingdings" pitchFamily="2" charset="2"/>
              <a:buChar char="q"/>
            </a:pPr>
            <a:r>
              <a:rPr lang="ru" sz="2000" dirty="0" smtClea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Способствование </a:t>
            </a:r>
            <a:r>
              <a:rPr lang="ru" sz="2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созданию условий для благоприятного личностного развития детей и подростков. </a:t>
            </a:r>
            <a:endParaRPr sz="200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just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endParaRPr sz="200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05000"/>
              </a:lnSpc>
              <a:spcBef>
                <a:spcPts val="600"/>
              </a:spcBef>
              <a:spcAft>
                <a:spcPts val="0"/>
              </a:spcAft>
              <a:buSzPts val="770"/>
              <a:buNone/>
            </a:pPr>
            <a:endParaRPr sz="3500" b="1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29"/>
          <p:cNvSpPr txBox="1">
            <a:spLocks noGrp="1"/>
          </p:cNvSpPr>
          <p:nvPr>
            <p:ph type="title"/>
          </p:nvPr>
        </p:nvSpPr>
        <p:spPr>
          <a:xfrm>
            <a:off x="78900" y="1041325"/>
            <a:ext cx="2871600" cy="353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ru" sz="2300">
                <a:latin typeface="Arial"/>
                <a:ea typeface="Arial"/>
                <a:cs typeface="Arial"/>
                <a:sym typeface="Arial"/>
              </a:rPr>
              <a:t>Экстренная помощь и сопровождение в кризисных ситуациях</a:t>
            </a:r>
            <a:endParaRPr sz="2800"/>
          </a:p>
          <a:p>
            <a:pPr marL="0" lvl="0" indent="0" algn="just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endParaRPr sz="2800"/>
          </a:p>
        </p:txBody>
      </p:sp>
      <p:sp>
        <p:nvSpPr>
          <p:cNvPr id="170" name="Google Shape;170;p29"/>
          <p:cNvSpPr txBox="1">
            <a:spLocks noGrp="1"/>
          </p:cNvSpPr>
          <p:nvPr>
            <p:ph type="body" idx="1"/>
          </p:nvPr>
        </p:nvSpPr>
        <p:spPr>
          <a:xfrm>
            <a:off x="3202850" y="520650"/>
            <a:ext cx="5790600" cy="446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55600" algn="just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000"/>
              <a:buFont typeface="Arial"/>
              <a:buChar char="❏"/>
            </a:pPr>
            <a:r>
              <a:rPr lang="ru" sz="20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" sz="2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Жестокое обращение с детьми в семье;</a:t>
            </a:r>
            <a:endParaRPr sz="200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lvl="0" indent="-3556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❏"/>
            </a:pPr>
            <a:r>
              <a:rPr lang="ru" sz="2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Затяжные межличностные конфликты, сопровождающиеся психоэмоциональным напряжением;</a:t>
            </a:r>
            <a:endParaRPr sz="200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lvl="0" indent="-3556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❏"/>
            </a:pPr>
            <a:r>
              <a:rPr lang="ru" sz="2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Напряженные  отношения в коллективе, в том числе буллинг, моббинг;</a:t>
            </a:r>
            <a:endParaRPr sz="200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lvl="0" indent="-3556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❏"/>
            </a:pPr>
            <a:r>
              <a:rPr lang="ru" sz="2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Депрессивное состояние;</a:t>
            </a:r>
            <a:endParaRPr sz="200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lvl="0" indent="-3556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❏"/>
            </a:pPr>
            <a:r>
              <a:rPr lang="ru" sz="2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Аддиктивное поведение;</a:t>
            </a:r>
            <a:endParaRPr sz="200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lvl="0" indent="-3556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❏"/>
            </a:pPr>
            <a:r>
              <a:rPr lang="ru" sz="2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Аутодеструктивное, в том числе суицидальное поведение подростков. </a:t>
            </a:r>
            <a:endParaRPr sz="200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05000"/>
              </a:lnSpc>
              <a:spcBef>
                <a:spcPts val="600"/>
              </a:spcBef>
              <a:spcAft>
                <a:spcPts val="0"/>
              </a:spcAft>
              <a:buSzPts val="770"/>
              <a:buNone/>
            </a:pPr>
            <a:endParaRPr sz="3500" b="1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31"/>
          <p:cNvSpPr txBox="1">
            <a:spLocks noGrp="1"/>
          </p:cNvSpPr>
          <p:nvPr>
            <p:ph type="title"/>
          </p:nvPr>
        </p:nvSpPr>
        <p:spPr>
          <a:xfrm>
            <a:off x="78900" y="1609325"/>
            <a:ext cx="2871600" cy="2967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ru" sz="2700">
                <a:latin typeface="Arial"/>
                <a:ea typeface="Arial"/>
                <a:cs typeface="Arial"/>
                <a:sym typeface="Arial"/>
              </a:rPr>
              <a:t>Электронные ресурсы</a:t>
            </a:r>
            <a:r>
              <a:rPr lang="ru" sz="2300">
                <a:latin typeface="Arial"/>
                <a:ea typeface="Arial"/>
                <a:cs typeface="Arial"/>
                <a:sym typeface="Arial"/>
              </a:rPr>
              <a:t> </a:t>
            </a:r>
            <a:endParaRPr sz="2800"/>
          </a:p>
          <a:p>
            <a:pPr marL="0" lvl="0" indent="0" algn="just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endParaRPr sz="2800"/>
          </a:p>
        </p:txBody>
      </p:sp>
      <p:sp>
        <p:nvSpPr>
          <p:cNvPr id="186" name="Google Shape;186;p31"/>
          <p:cNvSpPr txBox="1">
            <a:spLocks noGrp="1"/>
          </p:cNvSpPr>
          <p:nvPr>
            <p:ph type="body" idx="1"/>
          </p:nvPr>
        </p:nvSpPr>
        <p:spPr>
          <a:xfrm>
            <a:off x="3202850" y="1609325"/>
            <a:ext cx="5790600" cy="3376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ru" sz="20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Сайт посвящен  безопасному использованию </a:t>
            </a:r>
            <a:r>
              <a:rPr lang="ru" sz="2000" dirty="0" smtClean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сети Интернет.</a:t>
            </a:r>
          </a:p>
          <a:p>
            <a:pPr marL="0" lvl="0" indent="0" algn="just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endParaRPr sz="20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lvl="0" indent="-400050" algn="just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Char char="❏"/>
            </a:pPr>
            <a:r>
              <a:rPr lang="ru" sz="1700" i="1" dirty="0" smtClean="0">
                <a:solidFill>
                  <a:schemeClr val="tx1"/>
                </a:solidFill>
                <a:highlight>
                  <a:srgbClr val="FFFFFF"/>
                </a:highlight>
                <a:uFill>
                  <a:noFill/>
                </a:uFill>
                <a:latin typeface="Georgia"/>
                <a:ea typeface="Georgia"/>
                <a:cs typeface="Georgia"/>
                <a:sym typeface="Georgia"/>
                <a:hlinkClick r:id="rId3">
                  <a:extLst>
                    <a:ext uri="{A12FA001-AC4F-418D-AE19-62706E023703}">
                      <ahyp:hlinkClr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val="tx"/>
                    </a:ext>
                  </a:extLst>
                </a:hlinkClick>
              </a:rPr>
              <a:t>телефонное </a:t>
            </a:r>
            <a:r>
              <a:rPr lang="ru" sz="1700" i="1" dirty="0">
                <a:solidFill>
                  <a:schemeClr val="tx1"/>
                </a:solidFill>
                <a:highlight>
                  <a:srgbClr val="FFFFFF"/>
                </a:highlight>
                <a:uFill>
                  <a:noFill/>
                </a:uFill>
                <a:latin typeface="Georgia"/>
                <a:ea typeface="Georgia"/>
                <a:cs typeface="Georgia"/>
                <a:sym typeface="Georgia"/>
                <a:hlinkClick r:id="rId3">
                  <a:extLst>
                    <a:ext uri="{A12FA001-AC4F-418D-AE19-62706E023703}">
                      <ahyp:hlinkClr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val="tx"/>
                    </a:ext>
                  </a:extLst>
                </a:hlinkClick>
              </a:rPr>
              <a:t>и онлайн консультирование для детей и взрослых по проблемам безопасного использования интернета и мобильной связи.</a:t>
            </a:r>
            <a:endParaRPr sz="2700" dirty="0">
              <a:solidFill>
                <a:schemeClr val="tx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ctr" rtl="0">
              <a:lnSpc>
                <a:spcPct val="105000"/>
              </a:lnSpc>
              <a:spcBef>
                <a:spcPts val="600"/>
              </a:spcBef>
              <a:spcAft>
                <a:spcPts val="0"/>
              </a:spcAft>
              <a:buSzPts val="770"/>
              <a:buNone/>
            </a:pPr>
            <a:r>
              <a:rPr lang="ru" sz="2400" b="1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http://detionline.com/helpline/</a:t>
            </a:r>
            <a:endParaRPr sz="2400" b="1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87" name="Google Shape;187;p3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13200" y="2919975"/>
            <a:ext cx="2403000" cy="1656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8" name="Google Shape;188;p3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088137" y="136734"/>
            <a:ext cx="6020025" cy="128326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32"/>
          <p:cNvSpPr txBox="1">
            <a:spLocks noGrp="1"/>
          </p:cNvSpPr>
          <p:nvPr>
            <p:ph type="title"/>
          </p:nvPr>
        </p:nvSpPr>
        <p:spPr>
          <a:xfrm>
            <a:off x="78900" y="1376855"/>
            <a:ext cx="2871600" cy="319977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ru" sz="2700" dirty="0">
                <a:latin typeface="Arial"/>
                <a:ea typeface="Arial"/>
                <a:cs typeface="Arial"/>
                <a:sym typeface="Arial"/>
              </a:rPr>
              <a:t>Электронные ресурсы</a:t>
            </a:r>
            <a:r>
              <a:rPr lang="ru" sz="2300" dirty="0">
                <a:latin typeface="Arial"/>
                <a:ea typeface="Arial"/>
                <a:cs typeface="Arial"/>
                <a:sym typeface="Arial"/>
              </a:rPr>
              <a:t> </a:t>
            </a:r>
            <a:endParaRPr sz="2800" dirty="0"/>
          </a:p>
          <a:p>
            <a:pPr marL="0" lvl="0" indent="0" algn="just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endParaRPr sz="2800" dirty="0"/>
          </a:p>
        </p:txBody>
      </p:sp>
      <p:sp>
        <p:nvSpPr>
          <p:cNvPr id="194" name="Google Shape;194;p32"/>
          <p:cNvSpPr txBox="1">
            <a:spLocks noGrp="1"/>
          </p:cNvSpPr>
          <p:nvPr>
            <p:ph type="body" idx="1"/>
          </p:nvPr>
        </p:nvSpPr>
        <p:spPr>
          <a:xfrm>
            <a:off x="3202850" y="1609325"/>
            <a:ext cx="5790600" cy="3376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just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ru" sz="2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Интернет ресурс для оказания психологической помощи несовершеннолетним</a:t>
            </a:r>
            <a:r>
              <a:rPr lang="ru" sz="2000" dirty="0" smtClea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</a:p>
          <a:p>
            <a:pPr marL="0" lvl="0" indent="0" algn="just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endParaRPr sz="200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lvl="0" indent="-419100" algn="just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Char char="❏"/>
            </a:pPr>
            <a:r>
              <a:rPr lang="ru" sz="2000" i="1" dirty="0" smtClean="0">
                <a:solidFill>
                  <a:schemeClr val="dk1"/>
                </a:solidFill>
                <a:highlight>
                  <a:srgbClr val="FFFFFF"/>
                </a:highlight>
                <a:latin typeface="Georgia"/>
                <a:ea typeface="Georgia"/>
                <a:cs typeface="Georgia"/>
                <a:sym typeface="Georgia"/>
              </a:rPr>
              <a:t>Онлайн </a:t>
            </a:r>
            <a:r>
              <a:rPr lang="ru" sz="2000" i="1" dirty="0">
                <a:solidFill>
                  <a:schemeClr val="dk1"/>
                </a:solidFill>
                <a:highlight>
                  <a:srgbClr val="FFFFFF"/>
                </a:highlight>
                <a:latin typeface="Georgia"/>
                <a:ea typeface="Georgia"/>
                <a:cs typeface="Georgia"/>
                <a:sym typeface="Georgia"/>
              </a:rPr>
              <a:t>чат: консультанты работают с 15.00 до </a:t>
            </a:r>
            <a:r>
              <a:rPr lang="ru" sz="2000" i="1" dirty="0" smtClean="0">
                <a:solidFill>
                  <a:schemeClr val="dk1"/>
                </a:solidFill>
                <a:highlight>
                  <a:srgbClr val="FFFFFF"/>
                </a:highlight>
                <a:latin typeface="Georgia"/>
                <a:ea typeface="Georgia"/>
                <a:cs typeface="Georgia"/>
                <a:sym typeface="Georgia"/>
              </a:rPr>
              <a:t>22.00</a:t>
            </a:r>
          </a:p>
          <a:p>
            <a:pPr marL="457200" lvl="0" indent="-419100" algn="just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</a:pPr>
            <a:endParaRPr sz="2000" i="1" dirty="0">
              <a:solidFill>
                <a:schemeClr val="dk1"/>
              </a:solidFill>
              <a:highlight>
                <a:srgbClr val="FFFFFF"/>
              </a:highlight>
              <a:latin typeface="Georgia"/>
              <a:ea typeface="Georgia"/>
              <a:cs typeface="Georgia"/>
              <a:sym typeface="Georgia"/>
            </a:endParaRPr>
          </a:p>
          <a:p>
            <a:pPr marL="457200" lvl="0" indent="-393700" algn="just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Georgia"/>
              <a:buChar char="❏"/>
            </a:pPr>
            <a:r>
              <a:rPr lang="ru" sz="2000" i="1" dirty="0">
                <a:solidFill>
                  <a:schemeClr val="dk1"/>
                </a:solidFill>
                <a:highlight>
                  <a:srgbClr val="FFFFFF"/>
                </a:highlight>
                <a:latin typeface="Georgia"/>
                <a:ea typeface="Georgia"/>
                <a:cs typeface="Georgia"/>
                <a:sym typeface="Georgia"/>
              </a:rPr>
              <a:t>Обращение  по электронной почте </a:t>
            </a:r>
            <a:r>
              <a:rPr lang="ru" sz="2000" b="1" dirty="0">
                <a:solidFill>
                  <a:schemeClr val="dk1"/>
                </a:solidFill>
                <a:highlight>
                  <a:srgbClr val="FFFFFF"/>
                </a:highlight>
                <a:latin typeface="Georgia"/>
                <a:ea typeface="Georgia"/>
                <a:cs typeface="Georgia"/>
                <a:sym typeface="Georgia"/>
              </a:rPr>
              <a:t>tvoya_territoria@mail.ru</a:t>
            </a:r>
            <a:endParaRPr sz="2000" b="1" dirty="0">
              <a:solidFill>
                <a:schemeClr val="dk1"/>
              </a:solidFill>
              <a:highlight>
                <a:srgbClr val="FFFFFF"/>
              </a:highlight>
              <a:latin typeface="Georgia"/>
              <a:ea typeface="Georgia"/>
              <a:cs typeface="Georgia"/>
              <a:sym typeface="Georgia"/>
            </a:endParaRPr>
          </a:p>
          <a:p>
            <a:pPr marL="0" lvl="0" indent="0" algn="l" rtl="0">
              <a:lnSpc>
                <a:spcPct val="105000"/>
              </a:lnSpc>
              <a:spcBef>
                <a:spcPts val="600"/>
              </a:spcBef>
              <a:spcAft>
                <a:spcPts val="0"/>
              </a:spcAft>
              <a:buSzPts val="770"/>
              <a:buNone/>
            </a:pPr>
            <a:endParaRPr sz="2900" b="1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95" name="Google Shape;195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281750" y="245100"/>
            <a:ext cx="5711700" cy="1031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6" name="Google Shape;196;p3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41813" y="2706497"/>
            <a:ext cx="2145775" cy="18701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34"/>
          <p:cNvSpPr txBox="1">
            <a:spLocks noGrp="1"/>
          </p:cNvSpPr>
          <p:nvPr>
            <p:ph type="title"/>
          </p:nvPr>
        </p:nvSpPr>
        <p:spPr>
          <a:xfrm>
            <a:off x="78900" y="1366345"/>
            <a:ext cx="2871600" cy="321028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ru" sz="2700" dirty="0">
                <a:latin typeface="Arial"/>
                <a:ea typeface="Arial"/>
                <a:cs typeface="Arial"/>
                <a:sym typeface="Arial"/>
              </a:rPr>
              <a:t>Электронные ресурсы</a:t>
            </a:r>
            <a:r>
              <a:rPr lang="ru" sz="2300" dirty="0">
                <a:latin typeface="Arial"/>
                <a:ea typeface="Arial"/>
                <a:cs typeface="Arial"/>
                <a:sym typeface="Arial"/>
              </a:rPr>
              <a:t> </a:t>
            </a:r>
            <a:endParaRPr sz="2800" dirty="0"/>
          </a:p>
          <a:p>
            <a:pPr marL="0" lvl="0" indent="0" algn="just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endParaRPr sz="2800" dirty="0"/>
          </a:p>
        </p:txBody>
      </p:sp>
      <p:sp>
        <p:nvSpPr>
          <p:cNvPr id="210" name="Google Shape;210;p34"/>
          <p:cNvSpPr txBox="1">
            <a:spLocks noGrp="1"/>
          </p:cNvSpPr>
          <p:nvPr>
            <p:ph type="body" idx="1"/>
          </p:nvPr>
        </p:nvSpPr>
        <p:spPr>
          <a:xfrm>
            <a:off x="3202850" y="1498875"/>
            <a:ext cx="5790600" cy="3486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ru" sz="1700">
                <a:solidFill>
                  <a:srgbClr val="212529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Психологическая и информационная онлайн-помощь подросткам до 18 лет.</a:t>
            </a:r>
            <a:endParaRPr sz="25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lvl="0" indent="-393700" algn="just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Georgia"/>
              <a:buChar char="❏"/>
            </a:pPr>
            <a:r>
              <a:rPr lang="ru" sz="2000" i="1">
                <a:solidFill>
                  <a:schemeClr val="dk1"/>
                </a:solidFill>
                <a:highlight>
                  <a:srgbClr val="FFFFFF"/>
                </a:highlight>
                <a:latin typeface="Georgia"/>
                <a:ea typeface="Georgia"/>
                <a:cs typeface="Georgia"/>
                <a:sym typeface="Georgia"/>
              </a:rPr>
              <a:t>Консультирование психолога  в онлайн чате </a:t>
            </a:r>
            <a:endParaRPr sz="2000" i="1">
              <a:solidFill>
                <a:schemeClr val="dk1"/>
              </a:solidFill>
              <a:highlight>
                <a:srgbClr val="FFFFFF"/>
              </a:highlight>
              <a:latin typeface="Georgia"/>
              <a:ea typeface="Georgia"/>
              <a:cs typeface="Georgia"/>
              <a:sym typeface="Georgia"/>
            </a:endParaRPr>
          </a:p>
          <a:p>
            <a:pPr marL="0" lvl="0" indent="0" algn="just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ru" sz="2000">
                <a:solidFill>
                  <a:schemeClr val="dk1"/>
                </a:solidFill>
                <a:highlight>
                  <a:srgbClr val="FFFFFF"/>
                </a:highlight>
                <a:latin typeface="Georgia"/>
                <a:ea typeface="Georgia"/>
                <a:cs typeface="Georgia"/>
                <a:sym typeface="Georgia"/>
              </a:rPr>
              <a:t>      </a:t>
            </a:r>
            <a:r>
              <a:rPr lang="ru" sz="2000" b="1">
                <a:solidFill>
                  <a:srgbClr val="000000"/>
                </a:solidFill>
                <a:highlight>
                  <a:srgbClr val="FFFFFF"/>
                </a:highlight>
                <a:latin typeface="Georgia"/>
                <a:ea typeface="Georgia"/>
                <a:cs typeface="Georgia"/>
                <a:sym typeface="Georgia"/>
              </a:rPr>
              <a:t>  </a:t>
            </a:r>
            <a:r>
              <a:rPr lang="ru" sz="2000" b="1" u="sng">
                <a:solidFill>
                  <a:schemeClr val="hlink"/>
                </a:solidFill>
                <a:highlight>
                  <a:srgbClr val="FFFFFF"/>
                </a:highlight>
                <a:latin typeface="Georgia"/>
                <a:ea typeface="Georgia"/>
                <a:cs typeface="Georgia"/>
                <a:sym typeface="Georgia"/>
                <a:hlinkClick r:id="rId3"/>
              </a:rPr>
              <a:t>https://pomoschryadom.ru/</a:t>
            </a:r>
            <a:endParaRPr sz="2000" b="1">
              <a:solidFill>
                <a:srgbClr val="000000"/>
              </a:solidFill>
              <a:highlight>
                <a:srgbClr val="FFFFFF"/>
              </a:highlight>
              <a:latin typeface="Georgia"/>
              <a:ea typeface="Georgia"/>
              <a:cs typeface="Georgia"/>
              <a:sym typeface="Georgia"/>
            </a:endParaRPr>
          </a:p>
          <a:p>
            <a:pPr marL="0" lvl="0" indent="0" algn="just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endParaRPr sz="2000" b="1">
              <a:solidFill>
                <a:srgbClr val="000000"/>
              </a:solidFill>
              <a:highlight>
                <a:srgbClr val="FFFFFF"/>
              </a:highlight>
              <a:latin typeface="Georgia"/>
              <a:ea typeface="Georgia"/>
              <a:cs typeface="Georgia"/>
              <a:sym typeface="Georgia"/>
            </a:endParaRPr>
          </a:p>
        </p:txBody>
      </p:sp>
      <p:pic>
        <p:nvPicPr>
          <p:cNvPr id="211" name="Google Shape;211;p3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202850" y="200075"/>
            <a:ext cx="5790600" cy="1162957"/>
          </a:xfrm>
          <a:prstGeom prst="rect">
            <a:avLst/>
          </a:prstGeom>
          <a:noFill/>
          <a:ln>
            <a:noFill/>
          </a:ln>
        </p:spPr>
      </p:pic>
      <p:pic>
        <p:nvPicPr>
          <p:cNvPr id="212" name="Google Shape;212;p3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68813" y="2977000"/>
            <a:ext cx="2691775" cy="13866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33"/>
          <p:cNvSpPr txBox="1">
            <a:spLocks noGrp="1"/>
          </p:cNvSpPr>
          <p:nvPr>
            <p:ph type="title"/>
          </p:nvPr>
        </p:nvSpPr>
        <p:spPr>
          <a:xfrm>
            <a:off x="78900" y="1303283"/>
            <a:ext cx="2871600" cy="3273342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ru" sz="2700" dirty="0">
                <a:latin typeface="Arial"/>
                <a:ea typeface="Arial"/>
                <a:cs typeface="Arial"/>
                <a:sym typeface="Arial"/>
              </a:rPr>
              <a:t>Электронные ресурсы</a:t>
            </a:r>
            <a:r>
              <a:rPr lang="ru" sz="2300" dirty="0">
                <a:latin typeface="Arial"/>
                <a:ea typeface="Arial"/>
                <a:cs typeface="Arial"/>
                <a:sym typeface="Arial"/>
              </a:rPr>
              <a:t> </a:t>
            </a:r>
            <a:endParaRPr sz="2800" dirty="0"/>
          </a:p>
          <a:p>
            <a:pPr marL="0" lvl="0" indent="0" algn="just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endParaRPr sz="2800" dirty="0"/>
          </a:p>
        </p:txBody>
      </p:sp>
      <p:sp>
        <p:nvSpPr>
          <p:cNvPr id="202" name="Google Shape;202;p33"/>
          <p:cNvSpPr txBox="1">
            <a:spLocks noGrp="1"/>
          </p:cNvSpPr>
          <p:nvPr>
            <p:ph type="body" idx="1"/>
          </p:nvPr>
        </p:nvSpPr>
        <p:spPr>
          <a:xfrm>
            <a:off x="3202850" y="1609325"/>
            <a:ext cx="5790600" cy="3376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ru" sz="2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Интернет ресурс для родителей</a:t>
            </a:r>
            <a:r>
              <a:rPr lang="ru" sz="2000" dirty="0" smtClea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</a:p>
          <a:p>
            <a:pPr marL="0" lvl="0" indent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endParaRPr sz="200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lvl="0" indent="-400050" algn="just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Char char="❏"/>
            </a:pPr>
            <a:r>
              <a:rPr lang="ru" sz="2000" i="1" dirty="0">
                <a:solidFill>
                  <a:schemeClr val="dk1"/>
                </a:solidFill>
                <a:highlight>
                  <a:srgbClr val="FFFFFF"/>
                </a:highlight>
                <a:latin typeface="Georgia"/>
                <a:ea typeface="Georgia"/>
                <a:cs typeface="Georgia"/>
                <a:sym typeface="Georgia"/>
              </a:rPr>
              <a:t>Информационные материалы по проблемам обучения и воспитания детей </a:t>
            </a:r>
            <a:endParaRPr sz="2000" i="1" dirty="0">
              <a:solidFill>
                <a:schemeClr val="dk1"/>
              </a:solidFill>
              <a:highlight>
                <a:srgbClr val="FFFFFF"/>
              </a:highlight>
              <a:latin typeface="Georgia"/>
              <a:ea typeface="Georgia"/>
              <a:cs typeface="Georgia"/>
              <a:sym typeface="Georgia"/>
            </a:endParaRPr>
          </a:p>
          <a:p>
            <a:pPr marL="457200" lvl="0" indent="-393700" algn="just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Georgia"/>
              <a:buChar char="❏"/>
            </a:pPr>
            <a:r>
              <a:rPr lang="ru" sz="2000" i="1" dirty="0">
                <a:solidFill>
                  <a:schemeClr val="dk1"/>
                </a:solidFill>
                <a:highlight>
                  <a:srgbClr val="FFFFFF"/>
                </a:highlight>
                <a:latin typeface="Georgia"/>
                <a:ea typeface="Georgia"/>
                <a:cs typeface="Georgia"/>
                <a:sym typeface="Georgia"/>
              </a:rPr>
              <a:t>Консультирование в чате (психолог, юрист, специалист по профориентации)</a:t>
            </a:r>
            <a:endParaRPr sz="2000" dirty="0">
              <a:solidFill>
                <a:schemeClr val="dk1"/>
              </a:solidFill>
              <a:highlight>
                <a:srgbClr val="FFFFFF"/>
              </a:highlight>
              <a:latin typeface="Georgia"/>
              <a:ea typeface="Georgia"/>
              <a:cs typeface="Georgia"/>
              <a:sym typeface="Georgia"/>
            </a:endParaRPr>
          </a:p>
          <a:p>
            <a:pPr marL="457200" lvl="0" indent="-393700" algn="just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Georgia"/>
              <a:buChar char="❏"/>
            </a:pPr>
            <a:r>
              <a:rPr lang="ru" sz="2000" i="1" dirty="0">
                <a:solidFill>
                  <a:schemeClr val="dk1"/>
                </a:solidFill>
                <a:highlight>
                  <a:srgbClr val="FFFFFF"/>
                </a:highlight>
                <a:latin typeface="Georgia"/>
                <a:ea typeface="Georgia"/>
                <a:cs typeface="Georgia"/>
                <a:sym typeface="Georgia"/>
              </a:rPr>
              <a:t>Кейс игры</a:t>
            </a:r>
            <a:endParaRPr sz="2000" i="1" dirty="0">
              <a:solidFill>
                <a:schemeClr val="dk1"/>
              </a:solidFill>
              <a:highlight>
                <a:srgbClr val="FFFFFF"/>
              </a:highlight>
              <a:latin typeface="Georgia"/>
              <a:ea typeface="Georgia"/>
              <a:cs typeface="Georgia"/>
              <a:sym typeface="Georgia"/>
            </a:endParaRPr>
          </a:p>
          <a:p>
            <a:pPr marL="457200" lvl="0" indent="-400050" algn="just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Georgia"/>
              <a:buChar char="❏"/>
            </a:pPr>
            <a:r>
              <a:rPr lang="ru" sz="2000" i="1" dirty="0">
                <a:solidFill>
                  <a:schemeClr val="dk1"/>
                </a:solidFill>
                <a:highlight>
                  <a:srgbClr val="FFFFFF"/>
                </a:highlight>
                <a:latin typeface="Georgia"/>
                <a:ea typeface="Georgia"/>
                <a:cs typeface="Georgia"/>
                <a:sym typeface="Georgia"/>
              </a:rPr>
              <a:t>Конкурсы и акции</a:t>
            </a:r>
            <a:endParaRPr sz="2000" i="1" dirty="0">
              <a:solidFill>
                <a:schemeClr val="dk1"/>
              </a:solidFill>
              <a:highlight>
                <a:srgbClr val="FFFFFF"/>
              </a:highlight>
              <a:latin typeface="Georgia"/>
              <a:ea typeface="Georgia"/>
              <a:cs typeface="Georgia"/>
              <a:sym typeface="Georgia"/>
            </a:endParaRPr>
          </a:p>
          <a:p>
            <a:pPr marL="0" lvl="0" indent="0" algn="l" rtl="0">
              <a:lnSpc>
                <a:spcPct val="105000"/>
              </a:lnSpc>
              <a:spcBef>
                <a:spcPts val="600"/>
              </a:spcBef>
              <a:spcAft>
                <a:spcPts val="0"/>
              </a:spcAft>
              <a:buSzPts val="770"/>
              <a:buNone/>
            </a:pPr>
            <a:endParaRPr sz="2900" b="1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03" name="Google Shape;203;p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43100" y="2747825"/>
            <a:ext cx="2543175" cy="1828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4" name="Google Shape;204;p3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121225" y="0"/>
            <a:ext cx="6022775" cy="1419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4380" y="111513"/>
            <a:ext cx="8760852" cy="994172"/>
          </a:xfrm>
          <a:solidFill>
            <a:srgbClr val="C00000"/>
          </a:solidFill>
        </p:spPr>
        <p:txBody>
          <a:bodyPr>
            <a:normAutofit fontScale="90000"/>
          </a:bodyPr>
          <a:lstStyle/>
          <a:p>
            <a:pPr algn="ctr"/>
            <a:r>
              <a:rPr lang="ru-RU" sz="3600" b="1" dirty="0" smtClean="0">
                <a:solidFill>
                  <a:schemeClr val="bg1"/>
                </a:solidFill>
              </a:rPr>
              <a:t>ПОМОЩЬ В КРИЗИСНОЙ СИТУАЦИИ</a:t>
            </a:r>
            <a:endParaRPr lang="ru-RU" sz="3600" b="1" dirty="0">
              <a:solidFill>
                <a:schemeClr val="bg1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44379" y="1259485"/>
            <a:ext cx="4403558" cy="3721590"/>
          </a:xfrm>
          <a:solidFill>
            <a:srgbClr val="002060"/>
          </a:solidFill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ru-RU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buNone/>
            </a:pPr>
            <a:r>
              <a:rPr lang="ru-RU" sz="2400" b="1" dirty="0" smtClean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КРИЗИСНАЯ СЛУЖБА </a:t>
            </a:r>
            <a:endParaRPr lang="ru-RU" sz="1400" b="1" dirty="0" smtClean="0">
              <a:solidFill>
                <a:srgbClr val="FFC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buNone/>
            </a:pPr>
            <a:r>
              <a:rPr lang="ru-RU" sz="1400" b="1" dirty="0" smtClean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 базе Центра психолого-педагогической, медицинской и социальной помощи Выборгского района Санкт-Петербурга </a:t>
            </a:r>
          </a:p>
          <a:p>
            <a:pPr marL="0" indent="0" algn="ctr">
              <a:buNone/>
            </a:pPr>
            <a:endParaRPr lang="ru-RU" sz="1400" b="1" dirty="0" smtClean="0">
              <a:solidFill>
                <a:srgbClr val="FFC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buNone/>
            </a:pPr>
            <a:r>
              <a:rPr lang="ru-RU" dirty="0" smtClean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ru-RU" sz="1600" dirty="0" smtClean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Адрес: </a:t>
            </a:r>
            <a:r>
              <a:rPr lang="ru-RU" sz="1600" b="1" dirty="0" smtClean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Костромской проспект, </a:t>
            </a:r>
          </a:p>
          <a:p>
            <a:pPr marL="0" indent="0" algn="ctr">
              <a:buNone/>
            </a:pPr>
            <a:r>
              <a:rPr lang="ru-RU" sz="1600" b="1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b="1" dirty="0" smtClean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д. 7 </a:t>
            </a:r>
            <a:r>
              <a:rPr lang="ru-RU" sz="1600" dirty="0" smtClean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(метро Удельная)</a:t>
            </a:r>
          </a:p>
          <a:p>
            <a:pPr marL="0" indent="0" algn="ctr">
              <a:buNone/>
            </a:pPr>
            <a:r>
              <a:rPr lang="ru-RU" sz="1600" dirty="0" smtClean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Телефон: </a:t>
            </a:r>
            <a:r>
              <a:rPr lang="ru-RU" sz="1600" b="1" dirty="0" smtClean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553-18-75</a:t>
            </a:r>
            <a:endParaRPr lang="ru-RU" sz="1600" dirty="0" smtClean="0">
              <a:solidFill>
                <a:srgbClr val="FFC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buNone/>
            </a:pPr>
            <a:r>
              <a:rPr lang="ru-RU" sz="1600" dirty="0" smtClean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Сайт</a:t>
            </a:r>
            <a:r>
              <a:rPr lang="ru-RU" sz="1600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ru-RU" sz="1600" b="1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цппмсп-выборгский.рф </a:t>
            </a:r>
          </a:p>
          <a:p>
            <a:pPr marL="0" indent="0" algn="ctr">
              <a:buNone/>
            </a:pPr>
            <a:r>
              <a:rPr lang="ru-RU" sz="1600" dirty="0" smtClean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Эл. почта: </a:t>
            </a:r>
            <a:r>
              <a:rPr lang="ru-RU" sz="1600" b="1" dirty="0" smtClean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viborpmss@bk.ru</a:t>
            </a:r>
            <a:r>
              <a:rPr lang="ru-RU" sz="1600" dirty="0" smtClean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762641" y="1259484"/>
            <a:ext cx="4142591" cy="1047079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688784" y="2329312"/>
            <a:ext cx="2277246" cy="1567494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646582" y="3801850"/>
            <a:ext cx="2946765" cy="502865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997103" y="2283362"/>
            <a:ext cx="1893094" cy="1357313"/>
          </a:xfrm>
          <a:prstGeom prst="rect">
            <a:avLst/>
          </a:prstGeom>
        </p:spPr>
      </p:pic>
      <p:pic>
        <p:nvPicPr>
          <p:cNvPr id="10" name="Picture 2" descr="https://lh5.googleusercontent.com/svlPrsMmJpe-oEmtemHFAQmJHpsv1fYF7G52M8wFja670rlmF7Vf1dtW5vYXzCFEufq622UH_qkguEML8EWNbSVynlGEmb4kXmLTNnrl86SxruMNeUONFWi0Fppmt3gWHsLPhpYk6hJT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729287" y="4383403"/>
            <a:ext cx="3101706" cy="62293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6044010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Paradigm">
  <a:themeElements>
    <a:clrScheme name="Paradigm">
      <a:dk1>
        <a:srgbClr val="31394D"/>
      </a:dk1>
      <a:lt1>
        <a:srgbClr val="FFFFFF"/>
      </a:lt1>
      <a:dk2>
        <a:srgbClr val="666666"/>
      </a:dk2>
      <a:lt2>
        <a:srgbClr val="626B73"/>
      </a:lt2>
      <a:accent1>
        <a:srgbClr val="002F4A"/>
      </a:accent1>
      <a:accent2>
        <a:srgbClr val="D9C4B1"/>
      </a:accent2>
      <a:accent3>
        <a:srgbClr val="EDE3DA"/>
      </a:accent3>
      <a:accent4>
        <a:srgbClr val="B85741"/>
      </a:accent4>
      <a:accent5>
        <a:srgbClr val="009384"/>
      </a:accent5>
      <a:accent6>
        <a:srgbClr val="D0F6FF"/>
      </a:accent6>
      <a:hlink>
        <a:srgbClr val="009384"/>
      </a:hlink>
      <a:folHlink>
        <a:srgbClr val="009384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</TotalTime>
  <Words>828</Words>
  <Application>Microsoft Office PowerPoint</Application>
  <PresentationFormat>Экран (16:9)</PresentationFormat>
  <Paragraphs>98</Paragraphs>
  <Slides>19</Slides>
  <Notes>18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5" baseType="lpstr">
      <vt:lpstr>Merriweather</vt:lpstr>
      <vt:lpstr>Georgia</vt:lpstr>
      <vt:lpstr>Roboto</vt:lpstr>
      <vt:lpstr>Wingdings</vt:lpstr>
      <vt:lpstr>Arial</vt:lpstr>
      <vt:lpstr>Paradigm</vt:lpstr>
      <vt:lpstr>ГБУ ДО ЦППМСП Выборгского района Санкт - Петербурга</vt:lpstr>
      <vt:lpstr>Основание</vt:lpstr>
      <vt:lpstr>Презентация PowerPoint</vt:lpstr>
      <vt:lpstr>Презентация PowerPoint</vt:lpstr>
      <vt:lpstr>Общероссийский телефон доверия для детей и подростков</vt:lpstr>
      <vt:lpstr>Мифы и реальность</vt:lpstr>
      <vt:lpstr>Мифы и реальность</vt:lpstr>
      <vt:lpstr>Мифы и реальность</vt:lpstr>
      <vt:lpstr>Мифы и реальность</vt:lpstr>
      <vt:lpstr>Мифы и реальность</vt:lpstr>
      <vt:lpstr>Мифы и реальность</vt:lpstr>
      <vt:lpstr>Кризисная служба работает на базе ГБУ ДО ЦППМСП Выборгского района Санкт-Петербурга с 2018 года</vt:lpstr>
      <vt:lpstr>Кризисная ситуация рассматривается как фактор, приводящий к нарушению психического (душевного) и физического  равновесия личности, возникшего в результате средовых воздействий. При этом человек не способен решить проблему самостоятельно.  </vt:lpstr>
      <vt:lpstr>Экстренная помощь и сопровождение в кризисных ситуациях </vt:lpstr>
      <vt:lpstr>Электронные ресурсы  </vt:lpstr>
      <vt:lpstr>Электронные ресурсы  </vt:lpstr>
      <vt:lpstr>Электронные ресурсы  </vt:lpstr>
      <vt:lpstr>Электронные ресурсы  </vt:lpstr>
      <vt:lpstr>ПОМОЩЬ В КРИЗИСНОЙ СИТУАЦИИ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ГБУ ДО ЦППМСП Выборгского района Санкт - Петербурга</dc:title>
  <dc:creator>Парфенова Т.А.</dc:creator>
  <cp:lastModifiedBy>Храбрый</cp:lastModifiedBy>
  <cp:revision>9</cp:revision>
  <dcterms:modified xsi:type="dcterms:W3CDTF">2021-11-18T13:43:29Z</dcterms:modified>
</cp:coreProperties>
</file>