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8" r:id="rId4"/>
    <p:sldId id="267" r:id="rId5"/>
    <p:sldId id="258" r:id="rId6"/>
    <p:sldId id="269" r:id="rId7"/>
    <p:sldId id="257" r:id="rId8"/>
    <p:sldId id="272" r:id="rId9"/>
    <p:sldId id="260" r:id="rId10"/>
    <p:sldId id="270" r:id="rId11"/>
    <p:sldId id="261" r:id="rId12"/>
    <p:sldId id="262" r:id="rId13"/>
    <p:sldId id="271" r:id="rId14"/>
    <p:sldId id="263" r:id="rId15"/>
    <p:sldId id="264" r:id="rId16"/>
    <p:sldId id="265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0" d="100"/>
          <a:sy n="60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5BE8F-09E7-4679-85A4-8312BF8FD16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6D9A1-F812-482C-BF6F-A2DADFF80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Pictures\Презентации\клип арты\улыбнись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1845" y="61897"/>
            <a:ext cx="2162174" cy="216217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433968"/>
            <a:ext cx="3500462" cy="70901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Урок-игра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548" y="3100875"/>
            <a:ext cx="4500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Арифметические действия с десятичными дробями. Систематизация знаний.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5949280"/>
            <a:ext cx="2305893" cy="6463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5 класс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pic>
        <p:nvPicPr>
          <p:cNvPr id="1028" name="Picture 4" descr="C:\Users\Татьяна\Pictures\Презентации\мультики\думбо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20849" flipH="1">
            <a:off x="459489" y="2074246"/>
            <a:ext cx="4517917" cy="417394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1726687"/>
            <a:ext cx="8286776" cy="99476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Через тернии к звездам…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67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  <a:t>Штурман</a:t>
            </a: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  <a:t/>
            </a:r>
            <a:b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669979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Начертить координатный луч, единичный отрезок 10 см. Расставить буквы на данном луче в соответствии с координатами. </a:t>
            </a:r>
            <a:endParaRPr lang="ru-RU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8134937"/>
                  </p:ext>
                </p:extLst>
              </p:nvPr>
            </p:nvGraphicFramePr>
            <p:xfrm>
              <a:off x="899592" y="2852937"/>
              <a:ext cx="7704858" cy="374441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864096"/>
                    <a:gridCol w="1140127"/>
                    <a:gridCol w="1140127"/>
                    <a:gridCol w="1140127"/>
                    <a:gridCol w="1140127"/>
                    <a:gridCol w="1140127"/>
                    <a:gridCol w="1140127"/>
                  </a:tblGrid>
                  <a:tr h="8546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rgbClr val="C00000"/>
                              </a:solidFill>
                            </a:rPr>
                            <a:t> 1</a:t>
                          </a:r>
                          <a:endParaRPr lang="ru-RU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У(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ru-RU" sz="2400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400" dirty="0" smtClean="0"/>
                            <a:t>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Н(1,6)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Л(0,4)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П(0,1)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Т(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1" i="1" smtClean="0">
                                      <a:latin typeface="Cambria Math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ru-RU" sz="2400" b="1" i="1" smtClean="0"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400" dirty="0" smtClean="0"/>
                            <a:t>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О(1,0)</a:t>
                          </a:r>
                          <a:endParaRPr lang="ru-RU" sz="2400" dirty="0"/>
                        </a:p>
                      </a:txBody>
                      <a:tcPr anchor="ctr"/>
                    </a:tc>
                  </a:tr>
                  <a:tr h="8546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 </a:t>
                          </a:r>
                          <a:r>
                            <a:rPr lang="ru-RU" sz="2400" dirty="0" smtClean="0">
                              <a:solidFill>
                                <a:srgbClr val="C00000"/>
                              </a:solidFill>
                            </a:rPr>
                            <a:t>2</a:t>
                          </a:r>
                          <a:endParaRPr lang="ru-RU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Р(1,6)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 Т(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400" dirty="0" smtClean="0"/>
                            <a:t>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Ю(0,1)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Е(1,0)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И(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2400" dirty="0" smtClean="0"/>
                            <a:t>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П(0,4)</a:t>
                          </a:r>
                          <a:endParaRPr lang="ru-RU" sz="2400" dirty="0"/>
                        </a:p>
                      </a:txBody>
                      <a:tcPr anchor="ctr"/>
                    </a:tc>
                  </a:tr>
                  <a:tr h="102243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  </a:t>
                          </a:r>
                          <a:r>
                            <a:rPr lang="ru-RU" sz="2400" b="1" dirty="0" smtClean="0">
                              <a:solidFill>
                                <a:srgbClr val="C00000"/>
                              </a:solidFill>
                            </a:rPr>
                            <a:t>3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С(0,1)</a:t>
                          </a:r>
                          <a:endParaRPr lang="ru-RU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Р(1,0)</a:t>
                          </a:r>
                          <a:endParaRPr lang="ru-RU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 smtClean="0"/>
                            <a:t>Т</a:t>
                          </a:r>
                          <a:r>
                            <a:rPr kumimoji="0" lang="ru-RU" sz="24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ru-RU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ru-RU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0" lang="ru-RU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kumimoji="0" lang="ru-RU" sz="24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  <a:endParaRPr lang="ru-RU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 smtClean="0"/>
                            <a:t>У</a:t>
                          </a:r>
                          <a:r>
                            <a:rPr kumimoji="0" lang="ru-RU" sz="24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ru-RU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ru-RU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kumimoji="0" lang="ru-RU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kumimoji="0" lang="ru-RU" sz="24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  <a:endParaRPr kumimoji="0" lang="ru-RU" sz="2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А(0,4)</a:t>
                          </a:r>
                          <a:endParaRPr lang="ru-RU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Н(1,6)</a:t>
                          </a:r>
                          <a:endParaRPr lang="ru-RU" sz="2400" b="1" dirty="0"/>
                        </a:p>
                      </a:txBody>
                      <a:tcPr anchor="ctr"/>
                    </a:tc>
                  </a:tr>
                  <a:tr h="10127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  </a:t>
                          </a:r>
                          <a:r>
                            <a:rPr lang="ru-RU" sz="2400" dirty="0" smtClean="0">
                              <a:solidFill>
                                <a:srgbClr val="C00000"/>
                              </a:solidFill>
                            </a:rPr>
                            <a:t>4</a:t>
                          </a:r>
                          <a:endParaRPr lang="ru-RU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Р(1,0)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Е(0,4)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А(1,6)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dirty="0" smtClean="0"/>
                            <a:t>Н 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ru-RU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ru-RU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ru-RU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kumimoji="0" lang="ru-RU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  <a:endParaRPr kumimoji="0" lang="ru-RU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dirty="0" smtClean="0"/>
                            <a:t>Е(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ru-RU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ru-RU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kumimoji="0" lang="ru-RU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kumimoji="0" lang="ru-RU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  <a:endParaRPr kumimoji="0" lang="ru-RU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В(0,1)</a:t>
                          </a:r>
                          <a:endParaRPr lang="ru-RU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8134937"/>
                  </p:ext>
                </p:extLst>
              </p:nvPr>
            </p:nvGraphicFramePr>
            <p:xfrm>
              <a:off x="899592" y="2852937"/>
              <a:ext cx="7704858" cy="374441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864096"/>
                    <a:gridCol w="1140127"/>
                    <a:gridCol w="1140127"/>
                    <a:gridCol w="1140127"/>
                    <a:gridCol w="1140127"/>
                    <a:gridCol w="1140127"/>
                    <a:gridCol w="1140127"/>
                  </a:tblGrid>
                  <a:tr h="8546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rgbClr val="C00000"/>
                              </a:solidFill>
                            </a:rPr>
                            <a:t> 1</a:t>
                          </a:r>
                          <a:endParaRPr lang="ru-RU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6471" r="-500000" b="-3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Н(1,6)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Л(0,4)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П(0,1)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75936" r="-100535" b="-3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О(1,0)</a:t>
                          </a:r>
                          <a:endParaRPr lang="ru-RU" sz="2400" dirty="0"/>
                        </a:p>
                      </a:txBody>
                      <a:tcPr anchor="ctr"/>
                    </a:tc>
                  </a:tr>
                  <a:tr h="8546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 </a:t>
                          </a:r>
                          <a:r>
                            <a:rPr lang="ru-RU" sz="2400" dirty="0" smtClean="0">
                              <a:solidFill>
                                <a:srgbClr val="C00000"/>
                              </a:solidFill>
                            </a:rPr>
                            <a:t>2</a:t>
                          </a:r>
                          <a:endParaRPr lang="ru-RU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Р(1,6)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7419" t="-100000" r="-402688" b="-2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Ю(0,1)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Е(1,0)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75936" t="-100000" r="-100535" b="-2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П(0,4)</a:t>
                          </a:r>
                          <a:endParaRPr lang="ru-RU" sz="2400" dirty="0"/>
                        </a:p>
                      </a:txBody>
                      <a:tcPr anchor="ctr"/>
                    </a:tc>
                  </a:tr>
                  <a:tr h="102243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  </a:t>
                          </a:r>
                          <a:r>
                            <a:rPr lang="ru-RU" sz="2400" b="1" dirty="0" smtClean="0">
                              <a:solidFill>
                                <a:srgbClr val="C00000"/>
                              </a:solidFill>
                            </a:rPr>
                            <a:t>3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С(0,1)</a:t>
                          </a:r>
                          <a:endParaRPr lang="ru-RU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Р(1,0)</a:t>
                          </a:r>
                          <a:endParaRPr lang="ru-RU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5936" t="-166667" r="-300535" b="-994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75936" t="-166667" r="-200535" b="-994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А(0,4)</a:t>
                          </a:r>
                          <a:endParaRPr lang="ru-RU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b="1" dirty="0" smtClean="0"/>
                            <a:t>Н(1,6)</a:t>
                          </a:r>
                          <a:endParaRPr lang="ru-RU" sz="2400" b="1" dirty="0"/>
                        </a:p>
                      </a:txBody>
                      <a:tcPr anchor="ctr"/>
                    </a:tc>
                  </a:tr>
                  <a:tr h="10127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  </a:t>
                          </a:r>
                          <a:r>
                            <a:rPr lang="ru-RU" sz="2400" dirty="0" smtClean="0">
                              <a:solidFill>
                                <a:srgbClr val="C00000"/>
                              </a:solidFill>
                            </a:rPr>
                            <a:t>4</a:t>
                          </a:r>
                          <a:endParaRPr lang="ru-RU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Р(1,0)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Е(0,4)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А(1,6)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75936" t="-269880" r="-200535" b="-6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75936" t="-269880" r="-100535" b="-6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/>
                            <a:t>В(0,1)</a:t>
                          </a:r>
                          <a:endParaRPr lang="ru-RU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5999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Татьяна\Pictures\Презентации\мультики\19_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7267677" cy="514351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TextBox 1"/>
          <p:cNvSpPr txBox="1"/>
          <p:nvPr/>
        </p:nvSpPr>
        <p:spPr>
          <a:xfrm>
            <a:off x="5000628" y="285728"/>
            <a:ext cx="4000528" cy="9947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Ш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турман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pic>
        <p:nvPicPr>
          <p:cNvPr id="4" name="Picture 4" descr="C:\Users\Татьяна\Pictures\Презентации\клип арты\карандаш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786058"/>
            <a:ext cx="1785950" cy="1785950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714348" y="4214818"/>
            <a:ext cx="6786610" cy="228601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29454" y="5214950"/>
            <a:ext cx="785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43306" y="4214818"/>
            <a:ext cx="13573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0,5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3214686"/>
            <a:ext cx="785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0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768" y="2620874"/>
            <a:ext cx="18573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Венера Юпитер Сатурн Плутон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2" name="Picture 2" descr="C:\Users\Татьяна\Pictures\Презентации\мультики\что там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7" y="5806640"/>
            <a:ext cx="2286017" cy="1051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0.71649 0.32546 " pathEditMode="relative" ptsTypes="AA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Татьяна\Pictures\Презентации\фоны\1255683768_vs-cp2_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461" y="1500256"/>
            <a:ext cx="9144000" cy="525991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TextBox 1"/>
          <p:cNvSpPr txBox="1"/>
          <p:nvPr/>
        </p:nvSpPr>
        <p:spPr>
          <a:xfrm>
            <a:off x="287386" y="188640"/>
            <a:ext cx="8605093" cy="72008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Космонавт-исследователь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2788170"/>
                <a:ext cx="23936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66D7D9F-52AF-4A7F-9CA7-8B1820A73908}" type="mathplaceholder">
                        <a:rPr lang="ru-RU" i="1" smtClean="0">
                          <a:latin typeface="Cambria Math"/>
                        </a:rPr>
                        <a:t>Место для формулы.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788170"/>
                <a:ext cx="2393604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4712" y="6021288"/>
                <a:ext cx="307276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𝟒𝟐</m:t>
                      </m:r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∗</m:t>
                      </m:r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𝟏𝟕</m:t>
                      </m:r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𝟕𝟏</m:t>
                      </m:r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12" y="6021288"/>
                <a:ext cx="307276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519539" y="6271633"/>
            <a:ext cx="2884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5,9*1,111=6549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10209" y="4653136"/>
                <a:ext cx="379892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rgbClr val="FF3300"/>
                          </a:solidFill>
                          <a:latin typeface="Cambria Math"/>
                        </a:rPr>
                        <m:t>𝟓𝟎𝟑</m:t>
                      </m:r>
                      <m:r>
                        <a:rPr lang="ru-RU" sz="3200" b="1" i="1" smtClean="0">
                          <a:solidFill>
                            <a:srgbClr val="FF3300"/>
                          </a:solidFill>
                          <a:latin typeface="Cambria Math"/>
                        </a:rPr>
                        <m:t>∗</m:t>
                      </m:r>
                      <m:r>
                        <a:rPr lang="ru-RU" sz="3200" b="1" i="1" smtClean="0">
                          <a:solidFill>
                            <a:srgbClr val="FF3300"/>
                          </a:solidFill>
                          <a:latin typeface="Cambria Math"/>
                        </a:rPr>
                        <m:t>𝟐𝟕</m:t>
                      </m:r>
                      <m:r>
                        <a:rPr lang="ru-RU" sz="3200" b="1" i="1" smtClean="0">
                          <a:solidFill>
                            <a:srgbClr val="FF330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200" b="1" i="1" smtClean="0">
                          <a:solidFill>
                            <a:srgbClr val="FF3300"/>
                          </a:solidFill>
                          <a:latin typeface="Cambria Math"/>
                        </a:rPr>
                        <m:t>𝟏𝟑</m:t>
                      </m:r>
                      <m:r>
                        <a:rPr lang="ru-RU" sz="3200" b="1" i="1" smtClean="0">
                          <a:solidFill>
                            <a:srgbClr val="FF3300"/>
                          </a:solidFill>
                          <a:latin typeface="Cambria Math"/>
                        </a:rPr>
                        <m:t>,</m:t>
                      </m:r>
                      <m:r>
                        <a:rPr lang="ru-RU" sz="3200" b="1" i="1" smtClean="0">
                          <a:solidFill>
                            <a:srgbClr val="FF3300"/>
                          </a:solidFill>
                          <a:latin typeface="Cambria Math"/>
                        </a:rPr>
                        <m:t>𝟓𝟖𝟏</m:t>
                      </m:r>
                    </m:oMath>
                  </m:oMathPara>
                </a14:m>
                <a:endParaRPr lang="ru-RU" sz="3200" b="1" dirty="0">
                  <a:solidFill>
                    <a:srgbClr val="FF33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209" y="4653136"/>
                <a:ext cx="3798925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3565" y="1038591"/>
                <a:ext cx="86789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Расставь запятые так, чтобыполучилось верное равенство</m:t>
                      </m:r>
                    </m:oMath>
                  </m:oMathPara>
                </a14:m>
                <a:endParaRPr lang="ru-RU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65" y="1038591"/>
                <a:ext cx="8678914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69168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  <a:t>Космонавт-исследователь №2</a:t>
            </a: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  <a:t/>
            </a:r>
            <a:b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824536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Сколько будет весить собака Лайка на Земле, Луне и Марсе, если на Земле она весит на 16 кг больше, чем на Луне 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Разный вес из-за силы притяжения. На Луне сила притяжения в 6 раз меньше, чем на Земле. А на Марсе в 2 раза меньше, чем на Земле.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9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72974"/>
            <a:ext cx="7215238" cy="9947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Белка и Стрелка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pic>
        <p:nvPicPr>
          <p:cNvPr id="2050" name="Picture 2" descr="C:\Users\олег\Downloads\1282306779_137612.jpe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5040560" cy="361912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26926" y="52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64458" y="4302012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FF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81998" y="5229200"/>
            <a:ext cx="11079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tx2"/>
                </a:solidFill>
                <a:latin typeface="Arial Black" pitchFamily="34" charset="0"/>
              </a:rPr>
              <a:t>18</a:t>
            </a:r>
            <a:endParaRPr lang="ru-RU" sz="5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88126" y="4108570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latin typeface="Arial Black" pitchFamily="34" charset="0"/>
              </a:rPr>
              <a:t>9</a:t>
            </a:r>
            <a:endParaRPr lang="ru-RU" sz="54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54" y="714356"/>
            <a:ext cx="8358246" cy="9947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perspectiveContrastingLeftFacing"/>
              <a:lightRig rig="threePt" dir="t"/>
            </a:scene3d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Кто работает – тот и ест…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pic>
        <p:nvPicPr>
          <p:cNvPr id="3" name="Picture 2" descr="C:\Users\Татьяна\Pictures\Презентации\мультики\что приготовил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3926316" cy="266637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5143126"/>
            <a:ext cx="8358246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Пюре  джем  тюбик  компот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05828" y="2915120"/>
            <a:ext cx="48367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C00000"/>
                </a:solidFill>
              </a:rPr>
              <a:t>Какое слово лишнее?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Татьяна\Pictures\Презентации\мультики\валле 2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867571"/>
            <a:ext cx="5715039" cy="48044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5572140"/>
            <a:ext cx="7786742" cy="9947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Спасибо!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214290"/>
            <a:ext cx="6072230" cy="70899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Полёт  завершён…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0651725">
            <a:off x="317695" y="1401795"/>
            <a:ext cx="8858280" cy="994744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показалось самым ..?</a:t>
            </a:r>
            <a:endParaRPr lang="ru-RU" sz="5400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229026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100" dirty="0" smtClean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>Государственное  Бюджетное   Образовательное Учреждение  Средняя Общеобразовательная Школа  </a:t>
            </a:r>
            <a:r>
              <a:rPr lang="ru-RU" sz="3100" dirty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>№ </a:t>
            </a:r>
            <a:r>
              <a:rPr lang="ru-RU" sz="3100" dirty="0" smtClean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>76  </a:t>
            </a:r>
            <a:r>
              <a:rPr lang="ru-RU" sz="3100" dirty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>Выборгского </a:t>
            </a:r>
            <a:r>
              <a:rPr lang="ru-RU" sz="3100" dirty="0" smtClean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>района</a:t>
            </a:r>
            <a:br>
              <a:rPr lang="ru-RU" sz="3100" dirty="0" smtClean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</a:br>
            <a:r>
              <a:rPr lang="ru-RU" sz="3100" dirty="0" smtClean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> город  Санкт-Петербурга</a:t>
            </a:r>
            <a:r>
              <a:rPr lang="ru-RU" sz="2800" dirty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9"/>
            <a:ext cx="8229600" cy="1656184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Работу выполнила учитель </a:t>
            </a:r>
            <a:r>
              <a:rPr lang="ru-RU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математики</a:t>
            </a:r>
          </a:p>
          <a:p>
            <a:pPr marL="0" indent="0" algn="ctr">
              <a:buNone/>
            </a:pPr>
            <a:r>
              <a:rPr lang="ru-RU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Савельева </a:t>
            </a:r>
            <a:r>
              <a:rPr lang="ru-RU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Марина  Эдуардовна.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67944" y="5733255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2013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607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85728"/>
            <a:ext cx="5184576" cy="709016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958"/>
              </a:avLst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Юрий Гагарин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pic>
        <p:nvPicPr>
          <p:cNvPr id="1026" name="Picture 2" descr="C:\Users\олег\Downloads\2b26981d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3888432" cy="529553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80112" y="1916831"/>
            <a:ext cx="3096344" cy="3893693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958"/>
              </a:avLst>
            </a:prstTxWarp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12 апреля</a:t>
            </a:r>
            <a:b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</a:b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1961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ru-RU" dirty="0" smtClean="0"/>
              <a:t>Вычислить время полета Юрия </a:t>
            </a:r>
            <a:r>
              <a:rPr lang="ru-RU" sz="4000" dirty="0" smtClean="0"/>
              <a:t>Гагарина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147248" cy="43924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6000" dirty="0" smtClean="0">
                <a:solidFill>
                  <a:srgbClr val="C00000"/>
                </a:solidFill>
              </a:rPr>
              <a:t>      1,6:0,4 + 0,2</a:t>
            </a:r>
            <a:r>
              <a:rPr lang="ru-RU" sz="6000" baseline="30000" dirty="0" smtClean="0">
                <a:solidFill>
                  <a:srgbClr val="C00000"/>
                </a:solidFill>
              </a:rPr>
              <a:t>2</a:t>
            </a:r>
            <a:r>
              <a:rPr lang="ru-RU" sz="6000" dirty="0">
                <a:solidFill>
                  <a:srgbClr val="C00000"/>
                </a:solidFill>
              </a:rPr>
              <a:t> </a:t>
            </a:r>
            <a:r>
              <a:rPr lang="ru-RU" sz="6000" dirty="0">
                <a:solidFill>
                  <a:srgbClr val="C00000"/>
                </a:solidFill>
              </a:rPr>
              <a:t>×</a:t>
            </a:r>
            <a:r>
              <a:rPr lang="ru-RU" sz="6000" dirty="0" smtClean="0">
                <a:solidFill>
                  <a:srgbClr val="C00000"/>
                </a:solidFill>
              </a:rPr>
              <a:t>100 </a:t>
            </a:r>
            <a:r>
              <a:rPr lang="ru-RU" sz="6000" dirty="0" smtClean="0">
                <a:solidFill>
                  <a:srgbClr val="C00000"/>
                </a:solidFill>
              </a:rPr>
              <a:t>+</a:t>
            </a:r>
          </a:p>
          <a:p>
            <a:pPr marL="0" indent="0">
              <a:buNone/>
            </a:pPr>
            <a:endParaRPr lang="ru-RU" sz="6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6000" dirty="0">
                <a:solidFill>
                  <a:srgbClr val="C00000"/>
                </a:solidFill>
              </a:rPr>
              <a:t>+</a:t>
            </a:r>
            <a:r>
              <a:rPr lang="ru-RU" sz="6000" dirty="0" smtClean="0">
                <a:solidFill>
                  <a:srgbClr val="C00000"/>
                </a:solidFill>
              </a:rPr>
              <a:t> (10000 </a:t>
            </a:r>
            <a:r>
              <a:rPr lang="ru-RU" sz="6000" dirty="0" smtClean="0">
                <a:solidFill>
                  <a:srgbClr val="C00000"/>
                </a:solidFill>
              </a:rPr>
              <a:t>× </a:t>
            </a:r>
            <a:r>
              <a:rPr lang="ru-RU" sz="6000" dirty="0" smtClean="0">
                <a:solidFill>
                  <a:srgbClr val="C00000"/>
                </a:solidFill>
              </a:rPr>
              <a:t>0,02 </a:t>
            </a:r>
            <a:r>
              <a:rPr lang="ru-RU" sz="6000" dirty="0" smtClean="0">
                <a:solidFill>
                  <a:srgbClr val="C00000"/>
                </a:solidFill>
              </a:rPr>
              <a:t>–2,5×40) </a:t>
            </a:r>
            <a:r>
              <a:rPr lang="ru-RU" sz="6000" dirty="0" smtClean="0">
                <a:solidFill>
                  <a:srgbClr val="C00000"/>
                </a:solidFill>
              </a:rPr>
              <a:t>=_____</a:t>
            </a:r>
          </a:p>
          <a:p>
            <a:pPr marL="0" indent="0">
              <a:buNone/>
            </a:pPr>
            <a:r>
              <a:rPr lang="ru-RU" sz="6000" dirty="0" smtClean="0">
                <a:solidFill>
                  <a:srgbClr val="C00000"/>
                </a:solidFill>
              </a:rPr>
              <a:t> </a:t>
            </a:r>
            <a:endParaRPr lang="ru-RU" sz="5700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5700" dirty="0" smtClean="0">
                <a:solidFill>
                  <a:srgbClr val="FFFF00"/>
                </a:solidFill>
              </a:rPr>
              <a:t>По какой формуле высчитывают время движения ракеты ?</a:t>
            </a:r>
          </a:p>
          <a:p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86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500042"/>
            <a:ext cx="8836966" cy="6192688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4725144"/>
            <a:ext cx="1728191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6600" b="1" dirty="0" smtClean="0">
                <a:ln w="5080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108</a:t>
            </a:r>
            <a:endParaRPr lang="ru-RU" sz="6600" b="1" dirty="0">
              <a:ln w="50800"/>
              <a:solidFill>
                <a:schemeClr val="tx2">
                  <a:lumMod val="20000"/>
                  <a:lumOff val="80000"/>
                </a:schemeClr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1214422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dirty="0" smtClean="0">
                <a:ln w="50800"/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T=S</a:t>
            </a:r>
            <a:r>
              <a:rPr lang="ru-RU" sz="4000" b="1" dirty="0" smtClean="0">
                <a:ln w="50800"/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:</a:t>
            </a:r>
            <a:r>
              <a:rPr lang="en-US" sz="4000" b="1" dirty="0" smtClean="0">
                <a:ln w="50800"/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V</a:t>
            </a:r>
            <a:endParaRPr lang="ru-RU" sz="4000" b="1" dirty="0">
              <a:ln w="50800"/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605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олег\Downloads\20100412AldoshinaP1010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66"/>
            <a:ext cx="8501090" cy="6224142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Татьяна\Pictures\Презентации\мультики\валле 2 копия.gif"/>
          <p:cNvPicPr>
            <a:picLocks noChangeAspect="1" noChangeArrowheads="1"/>
          </p:cNvPicPr>
          <p:nvPr/>
        </p:nvPicPr>
        <p:blipFill>
          <a:blip r:embed="rId3" cstate="print"/>
          <a:srcRect l="52500"/>
          <a:stretch>
            <a:fillRect/>
          </a:stretch>
        </p:blipFill>
        <p:spPr bwMode="auto">
          <a:xfrm>
            <a:off x="6858016" y="4835095"/>
            <a:ext cx="1143007" cy="2022905"/>
          </a:xfrm>
          <a:prstGeom prst="rect">
            <a:avLst/>
          </a:prstGeom>
          <a:noFill/>
        </p:spPr>
      </p:pic>
      <p:pic>
        <p:nvPicPr>
          <p:cNvPr id="5" name="Picture 2" descr="C:\Users\Татьяна\Pictures\Презентации\мультики\валле 2 копия.gif"/>
          <p:cNvPicPr>
            <a:picLocks noChangeAspect="1" noChangeArrowheads="1"/>
          </p:cNvPicPr>
          <p:nvPr/>
        </p:nvPicPr>
        <p:blipFill>
          <a:blip r:embed="rId3" cstate="print"/>
          <a:srcRect l="52500"/>
          <a:stretch>
            <a:fillRect/>
          </a:stretch>
        </p:blipFill>
        <p:spPr bwMode="auto">
          <a:xfrm>
            <a:off x="7429520" y="4977971"/>
            <a:ext cx="1143007" cy="1880029"/>
          </a:xfrm>
          <a:prstGeom prst="rect">
            <a:avLst/>
          </a:prstGeom>
          <a:noFill/>
        </p:spPr>
      </p:pic>
      <p:pic>
        <p:nvPicPr>
          <p:cNvPr id="6" name="Picture 2" descr="C:\Users\Татьяна\Pictures\Презентации\мультики\валле 2 копия.gif"/>
          <p:cNvPicPr>
            <a:picLocks noChangeAspect="1" noChangeArrowheads="1"/>
          </p:cNvPicPr>
          <p:nvPr/>
        </p:nvPicPr>
        <p:blipFill>
          <a:blip r:embed="rId3" cstate="print"/>
          <a:srcRect l="52500"/>
          <a:stretch>
            <a:fillRect/>
          </a:stretch>
        </p:blipFill>
        <p:spPr bwMode="auto">
          <a:xfrm>
            <a:off x="8072463" y="5143512"/>
            <a:ext cx="1071538" cy="176247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71670" y="149346"/>
            <a:ext cx="6643734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Единицы  измерения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Picture 3" descr="C:\Users\Татьяна\Pictures\Презентации\мультики\кеша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28"/>
            <a:ext cx="1726223" cy="177484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15008" y="1928802"/>
            <a:ext cx="200026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5400" b="1" dirty="0" smtClean="0">
                <a:ln w="50800"/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S=V t</a:t>
            </a:r>
            <a:endParaRPr lang="ru-RU" sz="5400" b="1" dirty="0">
              <a:ln w="50800"/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2714620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5400" b="1" dirty="0" smtClean="0">
                <a:ln w="50800"/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км/сек</a:t>
            </a:r>
            <a:endParaRPr lang="ru-RU" sz="5400" b="1" dirty="0">
              <a:ln w="50800"/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6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  <a:t>ВРАЧ  допускает  </a:t>
            </a:r>
            <a:r>
              <a:rPr lang="ru-RU" sz="6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  <a:t>к  полету</a:t>
            </a: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  <a:t/>
            </a:r>
            <a:b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Найти значение выражения при  Х = 3,8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4,2х  +  3,8х – 17,36   =</a:t>
            </a:r>
            <a:endParaRPr lang="ru-RU" sz="3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                       59,8 -  (11,8х  -  5,8х)  =</a:t>
            </a:r>
          </a:p>
          <a:p>
            <a:pPr marL="0" indent="0">
              <a:buNone/>
            </a:pPr>
            <a:endParaRPr lang="ru-RU" sz="3600" dirty="0" smtClean="0">
              <a:solidFill>
                <a:srgbClr val="C00000"/>
              </a:solidFill>
            </a:endParaRPr>
          </a:p>
          <a:p>
            <a:r>
              <a:rPr lang="ru-RU" sz="3600" dirty="0">
                <a:solidFill>
                  <a:srgbClr val="C00000"/>
                </a:solidFill>
              </a:rPr>
              <a:t>Найти значение выражения при  Х = </a:t>
            </a:r>
            <a:r>
              <a:rPr lang="ru-RU" sz="3600" dirty="0" smtClean="0">
                <a:solidFill>
                  <a:srgbClr val="C00000"/>
                </a:solidFill>
              </a:rPr>
              <a:t>3,5</a:t>
            </a:r>
            <a:endParaRPr lang="ru-RU" sz="3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dirty="0">
                <a:solidFill>
                  <a:srgbClr val="C00000"/>
                </a:solidFill>
              </a:rPr>
              <a:t>4,2х  +  3,8х </a:t>
            </a:r>
            <a:r>
              <a:rPr lang="ru-RU" sz="3600" dirty="0" smtClean="0">
                <a:solidFill>
                  <a:srgbClr val="C00000"/>
                </a:solidFill>
              </a:rPr>
              <a:t>+  8,6   </a:t>
            </a:r>
            <a:r>
              <a:rPr lang="ru-RU" sz="3600" dirty="0">
                <a:solidFill>
                  <a:srgbClr val="C00000"/>
                </a:solidFill>
              </a:rPr>
              <a:t>=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C00000"/>
                </a:solidFill>
              </a:rPr>
              <a:t>                       </a:t>
            </a:r>
            <a:r>
              <a:rPr lang="ru-RU" sz="3600" dirty="0" smtClean="0">
                <a:solidFill>
                  <a:srgbClr val="C00000"/>
                </a:solidFill>
              </a:rPr>
              <a:t>57,6  </a:t>
            </a:r>
            <a:r>
              <a:rPr lang="ru-RU" sz="3600" dirty="0">
                <a:solidFill>
                  <a:srgbClr val="C00000"/>
                </a:solidFill>
              </a:rPr>
              <a:t>-  (11,8х  -  5,8х)  =</a:t>
            </a: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6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357166"/>
            <a:ext cx="6572296" cy="9947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Допуск  к  полету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929058" y="2643182"/>
            <a:ext cx="3500462" cy="1137620"/>
            <a:chOff x="3929058" y="2714620"/>
            <a:chExt cx="3500462" cy="1137620"/>
          </a:xfrm>
        </p:grpSpPr>
        <p:sp>
          <p:nvSpPr>
            <p:cNvPr id="3" name="TextBox 2"/>
            <p:cNvSpPr txBox="1"/>
            <p:nvPr/>
          </p:nvSpPr>
          <p:spPr>
            <a:xfrm>
              <a:off x="3929058" y="3071810"/>
              <a:ext cx="3500462" cy="78043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sz="5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FF66"/>
                  </a:solidFill>
                </a:rPr>
                <a:t>t = </a:t>
              </a:r>
              <a:r>
                <a:rPr lang="ru-RU" sz="5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FF66"/>
                  </a:solidFill>
                </a:rPr>
                <a:t>36,6  </a:t>
              </a:r>
              <a:r>
                <a:rPr lang="en-US" sz="5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FF66"/>
                  </a:solidFill>
                </a:rPr>
                <a:t>C</a:t>
              </a:r>
              <a:endPara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572264" y="2714620"/>
              <a:ext cx="500066" cy="785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FF66"/>
                  </a:solidFill>
                </a:rPr>
                <a:t>о</a:t>
              </a:r>
              <a:endPara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endParaRPr>
            </a:p>
          </p:txBody>
        </p:sp>
      </p:grpSp>
      <p:pic>
        <p:nvPicPr>
          <p:cNvPr id="3075" name="Picture 3" descr="C:\Users\Татьяна\Pictures\Презентации\мультики\477413e1f0c7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3305175" cy="3810000"/>
          </a:xfrm>
          <a:prstGeom prst="rect">
            <a:avLst/>
          </a:prstGeom>
          <a:noFill/>
        </p:spPr>
      </p:pic>
      <p:pic>
        <p:nvPicPr>
          <p:cNvPr id="3076" name="Picture 4" descr="C:\Users\Татьяна\Pictures\Презентации\мультики\нехочуха копия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643446"/>
            <a:ext cx="2771766" cy="1821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766"/>
            <a:ext cx="8301608" cy="174543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5300" dirty="0" smtClean="0">
                <a:solidFill>
                  <a:srgbClr val="FFFF66"/>
                </a:solidFill>
                <a:latin typeface="+mn-lt"/>
                <a:cs typeface="Arial" pitchFamily="34" charset="0"/>
              </a:rPr>
              <a:t>Бортинженер</a:t>
            </a:r>
            <a:r>
              <a:rPr lang="ru-RU" sz="53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53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РАСШИФРУЙ СЛОВА,РАССТАВИВ ПОЛУЧЕННЫЕ ЗНАЧЕНИЯ ОТВЕТОВ В ПОРЯДКЕ УБЫВАНИЯ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30592"/>
              </p:ext>
            </p:extLst>
          </p:nvPr>
        </p:nvGraphicFramePr>
        <p:xfrm>
          <a:off x="539552" y="1772815"/>
          <a:ext cx="8085587" cy="4937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829915"/>
                <a:gridCol w="1212879"/>
                <a:gridCol w="2961246"/>
                <a:gridCol w="1081547"/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0.9×0.1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2307    у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2.307×1000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0.055   Е</a:t>
                      </a:r>
                      <a:endParaRPr lang="ru-RU" sz="240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5.2×0.01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47 </a:t>
                      </a:r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24.5×100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5.3       В</a:t>
                      </a:r>
                      <a:endParaRPr lang="ru-RU" sz="240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26.4×10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0.09      к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5.6*4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264      О</a:t>
                      </a:r>
                      <a:endParaRPr lang="ru-RU" sz="2400" b="1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2.2×0.001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2450     г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11×0.001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0.011   Т</a:t>
                      </a:r>
                      <a:endParaRPr lang="ru-RU" sz="240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5.5×0.01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0.0022  Л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4.7×2.1+4.7×7.9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0.001   О</a:t>
                      </a:r>
                      <a:endParaRPr lang="ru-RU" sz="2400" b="1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0.1×0.01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0.053    П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5.3×9.9-5.3×8.9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22.4     О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3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43372" y="357166"/>
            <a:ext cx="4786346" cy="9947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Бортинженер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4714884"/>
            <a:ext cx="3929090" cy="92869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Готовность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14282" y="1358812"/>
            <a:ext cx="7215238" cy="2786082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3379" y="2056673"/>
            <a:ext cx="6057044" cy="139035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  полёту  готов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596" y="5500702"/>
            <a:ext cx="3143272" cy="107157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66"/>
                </a:solidFill>
              </a:rPr>
              <a:t>корабля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pic>
        <p:nvPicPr>
          <p:cNvPr id="18" name="Picture 2" descr="C:\Users\Татьяна\Pictures\Презентации\клип арты\улыбнись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142976" cy="1142976"/>
          </a:xfrm>
          <a:prstGeom prst="rect">
            <a:avLst/>
          </a:prstGeom>
          <a:noFill/>
        </p:spPr>
      </p:pic>
      <p:pic>
        <p:nvPicPr>
          <p:cNvPr id="1026" name="Picture 2" descr="E:\Все для презентаций\картинки\эл газета\2382638 копия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056" y="3119968"/>
            <a:ext cx="3689662" cy="350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  <p:bldP spid="14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413</Words>
  <Application>Microsoft Office PowerPoint</Application>
  <PresentationFormat>Экран (4:3)</PresentationFormat>
  <Paragraphs>117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Вычислить время полета Юрия Гагарина</vt:lpstr>
      <vt:lpstr>Презентация PowerPoint</vt:lpstr>
      <vt:lpstr>Презентация PowerPoint</vt:lpstr>
      <vt:lpstr>ВРАЧ  допускает  к  полету </vt:lpstr>
      <vt:lpstr>Презентация PowerPoint</vt:lpstr>
      <vt:lpstr>Бортинженер РАСШИФРУЙ СЛОВА,РАССТАВИВ ПОЛУЧЕННЫЕ ЗНАЧЕНИЯ ОТВЕТОВ В ПОРЯДКЕ УБЫВАНИЯ  </vt:lpstr>
      <vt:lpstr>Презентация PowerPoint</vt:lpstr>
      <vt:lpstr>Штурман </vt:lpstr>
      <vt:lpstr>Презентация PowerPoint</vt:lpstr>
      <vt:lpstr>Презентация PowerPoint</vt:lpstr>
      <vt:lpstr>Космонавт-исследователь №2 </vt:lpstr>
      <vt:lpstr>Презентация PowerPoint</vt:lpstr>
      <vt:lpstr>Презентация PowerPoint</vt:lpstr>
      <vt:lpstr>Презентация PowerPoint</vt:lpstr>
      <vt:lpstr>Государственное  Бюджетное   Образовательное Учреждение  Средняя Общеобразовательная Школа  № 76  Выборгского района  город  Санкт-Петербурга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GooDUseR</cp:lastModifiedBy>
  <cp:revision>48</cp:revision>
  <dcterms:created xsi:type="dcterms:W3CDTF">2012-03-16T08:13:17Z</dcterms:created>
  <dcterms:modified xsi:type="dcterms:W3CDTF">2013-04-27T18:20:55Z</dcterms:modified>
</cp:coreProperties>
</file>